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309" r:id="rId5"/>
    <p:sldId id="1563" r:id="rId6"/>
    <p:sldId id="1656" r:id="rId7"/>
    <p:sldId id="1657" r:id="rId8"/>
    <p:sldId id="1658" r:id="rId9"/>
    <p:sldId id="261" r:id="rId10"/>
    <p:sldId id="1666" r:id="rId11"/>
    <p:sldId id="1667" r:id="rId12"/>
    <p:sldId id="269" r:id="rId13"/>
    <p:sldId id="1670" r:id="rId14"/>
    <p:sldId id="1659" r:id="rId15"/>
    <p:sldId id="1660" r:id="rId16"/>
    <p:sldId id="1661" r:id="rId17"/>
    <p:sldId id="1668" r:id="rId18"/>
    <p:sldId id="1664" r:id="rId19"/>
    <p:sldId id="1663" r:id="rId20"/>
    <p:sldId id="1671" r:id="rId21"/>
    <p:sldId id="16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9941987A-41B7-49AC-EE6E-03F2D0BD95BA}" name="Daria Naidenov" initials="DN" userId="S::danaidenov@microsoft.com::ab38ab5f-bdf0-4774-ae5a-d2782abb202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04E4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36779-3C84-5B22-901A-9EFAE665051C}" v="1150" dt="2025-08-07T09:35:34.497"/>
  </p1510:revLst>
</p1510:revInfo>
</file>

<file path=ppt/tableStyles.xml><?xml version="1.0" encoding="utf-8"?>
<a:tblStyleLst xmlns:a="http://schemas.openxmlformats.org/drawingml/2006/main" def="{F5AB1C69-6EDB-4FF4-983F-18BD219EF322}">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8"/>
    <p:restoredTop sz="94665"/>
  </p:normalViewPr>
  <p:slideViewPr>
    <p:cSldViewPr snapToGrid="0">
      <p:cViewPr>
        <p:scale>
          <a:sx n="100" d="100"/>
          <a:sy n="100" d="100"/>
        </p:scale>
        <p:origin x="-14" y="-11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8/7/2025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8/7/2025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11296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8/7/2025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4035622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8/7/2025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590641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42913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3355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363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6974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8/7/2025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8/7/2025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8/7/2025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83735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8/7/2025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40586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9231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43787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601941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8/7/2025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49644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8/7/2025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8/7/2025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8/7/2025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57054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8/7/2025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08356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8/7/2025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3890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17685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8/7/2025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7495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8/7/2025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980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8/7/2025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8590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24775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07404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8/7/2025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8/7/2025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8/7/2025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8/7/2025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8/7/2025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887511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8/7/2025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8/7/2025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7397011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2818598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8/7/2025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808489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8/7/2025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37459441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8/7/2025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56496333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8/7/2025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715" r:id="rId2"/>
    <p:sldLayoutId id="2147483676" r:id="rId3"/>
    <p:sldLayoutId id="2147483712" r:id="rId4"/>
    <p:sldLayoutId id="2147483698" r:id="rId5"/>
    <p:sldLayoutId id="2147483734" r:id="rId6"/>
    <p:sldLayoutId id="2147483736" r:id="rId7"/>
    <p:sldLayoutId id="2147483729" r:id="rId8"/>
    <p:sldLayoutId id="2147483783" r:id="rId9"/>
    <p:sldLayoutId id="2147483716" r:id="rId10"/>
    <p:sldLayoutId id="2147483782" r:id="rId11"/>
    <p:sldLayoutId id="2147483713" r:id="rId12"/>
    <p:sldLayoutId id="2147483732" r:id="rId13"/>
    <p:sldLayoutId id="2147483662" r:id="rId14"/>
    <p:sldLayoutId id="2147483679" r:id="rId15"/>
    <p:sldLayoutId id="2147483680" r:id="rId16"/>
    <p:sldLayoutId id="2147483681" r:id="rId17"/>
    <p:sldLayoutId id="2147483778" r:id="rId18"/>
    <p:sldLayoutId id="2147483777" r:id="rId19"/>
    <p:sldLayoutId id="2147483689" r:id="rId20"/>
    <p:sldLayoutId id="2147483690" r:id="rId21"/>
    <p:sldLayoutId id="2147483707" r:id="rId22"/>
    <p:sldLayoutId id="2147483708" r:id="rId23"/>
    <p:sldLayoutId id="2147483692" r:id="rId24"/>
    <p:sldLayoutId id="2147483691" r:id="rId25"/>
    <p:sldLayoutId id="2147483743" r:id="rId26"/>
    <p:sldLayoutId id="2147483744" r:id="rId27"/>
    <p:sldLayoutId id="2147483694" r:id="rId28"/>
    <p:sldLayoutId id="2147483770" r:id="rId29"/>
    <p:sldLayoutId id="2147483769" r:id="rId30"/>
    <p:sldLayoutId id="2147483771" r:id="rId31"/>
    <p:sldLayoutId id="2147483693" r:id="rId32"/>
    <p:sldLayoutId id="2147483711" r:id="rId33"/>
    <p:sldLayoutId id="2147483672" r:id="rId34"/>
    <p:sldLayoutId id="2147483673" r:id="rId35"/>
    <p:sldLayoutId id="2147483696" r:id="rId36"/>
    <p:sldLayoutId id="2147483780" r:id="rId37"/>
    <p:sldLayoutId id="2147483740" r:id="rId38"/>
    <p:sldLayoutId id="2147483779" r:id="rId39"/>
    <p:sldLayoutId id="2147483776" r:id="rId40"/>
    <p:sldLayoutId id="2147483757" r:id="rId41"/>
    <p:sldLayoutId id="2147483762" r:id="rId42"/>
    <p:sldLayoutId id="2147483764" r:id="rId43"/>
    <p:sldLayoutId id="2147483767" r:id="rId44"/>
    <p:sldLayoutId id="2147483664" r:id="rId45"/>
    <p:sldLayoutId id="2147483665" r:id="rId46"/>
    <p:sldLayoutId id="2147483666" r:id="rId47"/>
    <p:sldLayoutId id="2147483667" r:id="rId48"/>
    <p:sldLayoutId id="2147483668" r:id="rId49"/>
    <p:sldLayoutId id="2147483669" r:id="rId50"/>
    <p:sldLayoutId id="2147483685" r:id="rId51"/>
    <p:sldLayoutId id="2147483730"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www.palacinka.com/2019/01/beauty-find-fenty-beauty-by-rihanna-pro_29.html" TargetMode="External"/><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app/profile/nush.h/viz/SkincareIndustryAnalysis/Dashboard1"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app/profile/nush.h/viz/SkincareIndustry/Dashboard1#2"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FACAB-959D-812F-8963-C96537EDB0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E92D4A-2B01-7C79-765D-37A3B92265E7}"/>
              </a:ext>
            </a:extLst>
          </p:cNvPr>
          <p:cNvSpPr>
            <a:spLocks noGrp="1"/>
          </p:cNvSpPr>
          <p:nvPr>
            <p:ph type="ctrTitle"/>
          </p:nvPr>
        </p:nvSpPr>
        <p:spPr>
          <a:xfrm>
            <a:off x="429768" y="5276088"/>
            <a:ext cx="11347704" cy="786384"/>
          </a:xfrm>
        </p:spPr>
        <p:txBody>
          <a:bodyPr>
            <a:normAutofit fontScale="90000"/>
          </a:bodyPr>
          <a:lstStyle/>
          <a:p>
            <a:r>
              <a:rPr lang="en-US" dirty="0">
                <a:ea typeface="+mj-lt"/>
                <a:cs typeface="+mj-lt"/>
              </a:rPr>
              <a:t>Skincare Market Trends Across Economies</a:t>
            </a:r>
            <a:endParaRPr lang="en-US" dirty="0"/>
          </a:p>
        </p:txBody>
      </p:sp>
      <p:sp>
        <p:nvSpPr>
          <p:cNvPr id="4" name="Subtitle 3">
            <a:extLst>
              <a:ext uri="{FF2B5EF4-FFF2-40B4-BE49-F238E27FC236}">
                <a16:creationId xmlns:a16="http://schemas.microsoft.com/office/drawing/2014/main" id="{214E2E02-FD44-8495-42A7-69BFA6085D98}"/>
              </a:ext>
            </a:extLst>
          </p:cNvPr>
          <p:cNvSpPr>
            <a:spLocks noGrp="1"/>
          </p:cNvSpPr>
          <p:nvPr>
            <p:ph type="subTitle" idx="1"/>
          </p:nvPr>
        </p:nvSpPr>
        <p:spPr>
          <a:xfrm>
            <a:off x="429768" y="5980176"/>
            <a:ext cx="11347704" cy="530352"/>
          </a:xfrm>
        </p:spPr>
        <p:txBody>
          <a:bodyPr>
            <a:normAutofit/>
          </a:bodyPr>
          <a:lstStyle/>
          <a:p>
            <a:r>
              <a:rPr lang="en-US" dirty="0"/>
              <a:t>Presented by Anoushka Hazari</a:t>
            </a:r>
          </a:p>
        </p:txBody>
      </p:sp>
      <p:pic>
        <p:nvPicPr>
          <p:cNvPr id="5" name="Picture Placeholder 4" descr="5 Rekomendasi Produk Skincare yang Ramah Lingkungan - Beauty Fimela.com">
            <a:extLst>
              <a:ext uri="{FF2B5EF4-FFF2-40B4-BE49-F238E27FC236}">
                <a16:creationId xmlns:a16="http://schemas.microsoft.com/office/drawing/2014/main" id="{78399731-5F97-E9F2-6BCE-D012F2544B78}"/>
              </a:ext>
            </a:extLst>
          </p:cNvPr>
          <p:cNvPicPr>
            <a:picLocks noGrp="1" noChangeAspect="1"/>
          </p:cNvPicPr>
          <p:nvPr>
            <p:ph type="pic" sz="quarter" idx="13"/>
          </p:nvPr>
        </p:nvPicPr>
        <p:blipFill>
          <a:blip r:embed="rId2"/>
          <a:srcRect/>
          <a:stretch/>
        </p:blipFill>
        <p:spPr>
          <a:xfrm>
            <a:off x="426668" y="476086"/>
            <a:ext cx="11326567" cy="4792766"/>
          </a:xfrm>
        </p:spPr>
      </p:pic>
    </p:spTree>
    <p:extLst>
      <p:ext uri="{BB962C8B-B14F-4D97-AF65-F5344CB8AC3E}">
        <p14:creationId xmlns:p14="http://schemas.microsoft.com/office/powerpoint/2010/main" val="164083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1D46E-2B11-8D58-E516-EC745AA1A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411F64-E1A7-0AE5-18B9-4105245ED0E9}"/>
              </a:ext>
            </a:extLst>
          </p:cNvPr>
          <p:cNvSpPr>
            <a:spLocks noGrp="1"/>
          </p:cNvSpPr>
          <p:nvPr>
            <p:ph type="title"/>
          </p:nvPr>
        </p:nvSpPr>
        <p:spPr>
          <a:xfrm>
            <a:off x="429767" y="640080"/>
            <a:ext cx="11328845" cy="740664"/>
          </a:xfrm>
        </p:spPr>
        <p:txBody>
          <a:bodyPr>
            <a:normAutofit/>
          </a:bodyPr>
          <a:lstStyle/>
          <a:p>
            <a:r>
              <a:rPr lang="en-US" dirty="0">
                <a:ea typeface="+mj-lt"/>
                <a:cs typeface="+mj-lt"/>
              </a:rPr>
              <a:t>Summary Table</a:t>
            </a:r>
            <a:endParaRPr lang="en-US" dirty="0"/>
          </a:p>
        </p:txBody>
      </p:sp>
      <p:graphicFrame>
        <p:nvGraphicFramePr>
          <p:cNvPr id="10" name="Content Placeholder 9">
            <a:extLst>
              <a:ext uri="{FF2B5EF4-FFF2-40B4-BE49-F238E27FC236}">
                <a16:creationId xmlns:a16="http://schemas.microsoft.com/office/drawing/2014/main" id="{0DDDAA45-6AC8-F0AE-AE17-650A47951D3C}"/>
              </a:ext>
            </a:extLst>
          </p:cNvPr>
          <p:cNvGraphicFramePr>
            <a:graphicFrameLocks noGrp="1"/>
          </p:cNvGraphicFramePr>
          <p:nvPr>
            <p:ph idx="1"/>
            <p:extLst>
              <p:ext uri="{D42A27DB-BD31-4B8C-83A1-F6EECF244321}">
                <p14:modId xmlns:p14="http://schemas.microsoft.com/office/powerpoint/2010/main" val="2781125848"/>
              </p:ext>
            </p:extLst>
          </p:nvPr>
        </p:nvGraphicFramePr>
        <p:xfrm>
          <a:off x="433551" y="1261241"/>
          <a:ext cx="11328400" cy="5220648"/>
        </p:xfrm>
        <a:graphic>
          <a:graphicData uri="http://schemas.openxmlformats.org/drawingml/2006/table">
            <a:tbl>
              <a:tblPr firstRow="1" bandRow="1">
                <a:tableStyleId>{F5AB1C69-6EDB-4FF4-983F-18BD219EF322}</a:tableStyleId>
              </a:tblPr>
              <a:tblGrid>
                <a:gridCol w="2832100">
                  <a:extLst>
                    <a:ext uri="{9D8B030D-6E8A-4147-A177-3AD203B41FA5}">
                      <a16:colId xmlns:a16="http://schemas.microsoft.com/office/drawing/2014/main" val="2014554668"/>
                    </a:ext>
                  </a:extLst>
                </a:gridCol>
                <a:gridCol w="2832100">
                  <a:extLst>
                    <a:ext uri="{9D8B030D-6E8A-4147-A177-3AD203B41FA5}">
                      <a16:colId xmlns:a16="http://schemas.microsoft.com/office/drawing/2014/main" val="1324433351"/>
                    </a:ext>
                  </a:extLst>
                </a:gridCol>
                <a:gridCol w="2832100">
                  <a:extLst>
                    <a:ext uri="{9D8B030D-6E8A-4147-A177-3AD203B41FA5}">
                      <a16:colId xmlns:a16="http://schemas.microsoft.com/office/drawing/2014/main" val="2570189985"/>
                    </a:ext>
                  </a:extLst>
                </a:gridCol>
                <a:gridCol w="2832100">
                  <a:extLst>
                    <a:ext uri="{9D8B030D-6E8A-4147-A177-3AD203B41FA5}">
                      <a16:colId xmlns:a16="http://schemas.microsoft.com/office/drawing/2014/main" val="1333268718"/>
                    </a:ext>
                  </a:extLst>
                </a:gridCol>
              </a:tblGrid>
              <a:tr h="847962">
                <a:tc>
                  <a:txBody>
                    <a:bodyPr/>
                    <a:lstStyle/>
                    <a:p>
                      <a:r>
                        <a:rPr lang="en-US" dirty="0"/>
                        <a:t>Country </a:t>
                      </a:r>
                    </a:p>
                  </a:txBody>
                  <a:tcPr/>
                </a:tc>
                <a:tc>
                  <a:txBody>
                    <a:bodyPr/>
                    <a:lstStyle/>
                    <a:p>
                      <a:pPr lvl="0">
                        <a:buNone/>
                      </a:pPr>
                      <a:r>
                        <a:rPr lang="en-US" dirty="0"/>
                        <a:t>CAGR</a:t>
                      </a:r>
                    </a:p>
                  </a:txBody>
                  <a:tcPr/>
                </a:tc>
                <a:tc>
                  <a:txBody>
                    <a:bodyPr/>
                    <a:lstStyle/>
                    <a:p>
                      <a:r>
                        <a:rPr lang="en-US" dirty="0"/>
                        <a:t>Stage</a:t>
                      </a:r>
                    </a:p>
                  </a:txBody>
                  <a:tcPr/>
                </a:tc>
                <a:tc>
                  <a:txBody>
                    <a:bodyPr/>
                    <a:lstStyle/>
                    <a:p>
                      <a:r>
                        <a:rPr lang="en-US" dirty="0"/>
                        <a:t>Why?</a:t>
                      </a:r>
                    </a:p>
                  </a:txBody>
                  <a:tcPr/>
                </a:tc>
                <a:extLst>
                  <a:ext uri="{0D108BD9-81ED-4DB2-BD59-A6C34878D82A}">
                    <a16:rowId xmlns:a16="http://schemas.microsoft.com/office/drawing/2014/main" val="615762296"/>
                  </a:ext>
                </a:extLst>
              </a:tr>
              <a:tr h="847962">
                <a:tc>
                  <a:txBody>
                    <a:bodyPr/>
                    <a:lstStyle/>
                    <a:p>
                      <a:r>
                        <a:rPr lang="en-US" dirty="0"/>
                        <a:t>India</a:t>
                      </a:r>
                    </a:p>
                    <a:p>
                      <a:pPr lvl="0">
                        <a:buNone/>
                      </a:pPr>
                      <a:endParaRPr lang="en-US" dirty="0"/>
                    </a:p>
                  </a:txBody>
                  <a:tcPr/>
                </a:tc>
                <a:tc>
                  <a:txBody>
                    <a:bodyPr/>
                    <a:lstStyle/>
                    <a:p>
                      <a:pPr lvl="0">
                        <a:buNone/>
                      </a:pPr>
                      <a:r>
                        <a:rPr lang="en-US" dirty="0"/>
                        <a:t>10.7%</a:t>
                      </a:r>
                    </a:p>
                    <a:p>
                      <a:pPr lvl="0">
                        <a:buNone/>
                      </a:pPr>
                      <a:endParaRPr lang="en-US" dirty="0"/>
                    </a:p>
                  </a:txBody>
                  <a:tcPr/>
                </a:tc>
                <a:tc>
                  <a:txBody>
                    <a:bodyPr/>
                    <a:lstStyle/>
                    <a:p>
                      <a:r>
                        <a:rPr lang="en-US" dirty="0"/>
                        <a:t>Boom</a:t>
                      </a:r>
                    </a:p>
                  </a:txBody>
                  <a:tcPr/>
                </a:tc>
                <a:tc>
                  <a:txBody>
                    <a:bodyPr/>
                    <a:lstStyle/>
                    <a:p>
                      <a:pPr lvl="0">
                        <a:buNone/>
                      </a:pPr>
                      <a:r>
                        <a:rPr lang="en-US" sz="1800" b="0" i="0" u="none" strike="noStrike" noProof="0" dirty="0">
                          <a:latin typeface="Neue Haas Grotesk Text Pro"/>
                        </a:rPr>
                        <a:t>New buyers, rising income, digital expansion, social trends</a:t>
                      </a:r>
                      <a:endParaRPr lang="en-US" dirty="0"/>
                    </a:p>
                  </a:txBody>
                  <a:tcPr/>
                </a:tc>
                <a:extLst>
                  <a:ext uri="{0D108BD9-81ED-4DB2-BD59-A6C34878D82A}">
                    <a16:rowId xmlns:a16="http://schemas.microsoft.com/office/drawing/2014/main" val="691771174"/>
                  </a:ext>
                </a:extLst>
              </a:tr>
              <a:tr h="847962">
                <a:tc>
                  <a:txBody>
                    <a:bodyPr/>
                    <a:lstStyle/>
                    <a:p>
                      <a:r>
                        <a:rPr lang="en-US" dirty="0"/>
                        <a:t>China</a:t>
                      </a:r>
                    </a:p>
                  </a:txBody>
                  <a:tcPr/>
                </a:tc>
                <a:tc>
                  <a:txBody>
                    <a:bodyPr/>
                    <a:lstStyle/>
                    <a:p>
                      <a:pPr lvl="0">
                        <a:buNone/>
                      </a:pPr>
                      <a:r>
                        <a:rPr lang="en-US" dirty="0"/>
                        <a:t>9.7$</a:t>
                      </a:r>
                    </a:p>
                  </a:txBody>
                  <a:tcPr/>
                </a:tc>
                <a:tc>
                  <a:txBody>
                    <a:bodyPr/>
                    <a:lstStyle/>
                    <a:p>
                      <a:r>
                        <a:rPr lang="en-US" dirty="0"/>
                        <a:t>Early </a:t>
                      </a:r>
                    </a:p>
                  </a:txBody>
                  <a:tcPr/>
                </a:tc>
                <a:tc>
                  <a:txBody>
                    <a:bodyPr/>
                    <a:lstStyle/>
                    <a:p>
                      <a:pPr lvl="0">
                        <a:buNone/>
                      </a:pPr>
                      <a:r>
                        <a:rPr lang="en-US" sz="1800" b="0" i="0" u="none" strike="noStrike" noProof="0" dirty="0">
                          <a:latin typeface="Neue Haas Grotesk Text Pro"/>
                        </a:rPr>
                        <a:t>Strong growth but nearing saturation</a:t>
                      </a:r>
                      <a:endParaRPr lang="en-US" dirty="0"/>
                    </a:p>
                  </a:txBody>
                  <a:tcPr/>
                </a:tc>
                <a:extLst>
                  <a:ext uri="{0D108BD9-81ED-4DB2-BD59-A6C34878D82A}">
                    <a16:rowId xmlns:a16="http://schemas.microsoft.com/office/drawing/2014/main" val="4166057527"/>
                  </a:ext>
                </a:extLst>
              </a:tr>
              <a:tr h="847962">
                <a:tc>
                  <a:txBody>
                    <a:bodyPr/>
                    <a:lstStyle/>
                    <a:p>
                      <a:r>
                        <a:rPr lang="en-US" dirty="0"/>
                        <a:t>Japan</a:t>
                      </a:r>
                    </a:p>
                  </a:txBody>
                  <a:tcPr/>
                </a:tc>
                <a:tc>
                  <a:txBody>
                    <a:bodyPr/>
                    <a:lstStyle/>
                    <a:p>
                      <a:pPr lvl="0">
                        <a:buNone/>
                      </a:pPr>
                      <a:r>
                        <a:rPr lang="en-US" dirty="0"/>
                        <a:t>0.5%</a:t>
                      </a:r>
                    </a:p>
                  </a:txBody>
                  <a:tcPr/>
                </a:tc>
                <a:tc>
                  <a:txBody>
                    <a:bodyPr/>
                    <a:lstStyle/>
                    <a:p>
                      <a:r>
                        <a:rPr lang="en-US" dirty="0"/>
                        <a:t>Mature</a:t>
                      </a:r>
                    </a:p>
                  </a:txBody>
                  <a:tcPr/>
                </a:tc>
                <a:tc>
                  <a:txBody>
                    <a:bodyPr/>
                    <a:lstStyle/>
                    <a:p>
                      <a:pPr lvl="0" algn="l">
                        <a:lnSpc>
                          <a:spcPct val="100000"/>
                        </a:lnSpc>
                        <a:spcBef>
                          <a:spcPts val="0"/>
                        </a:spcBef>
                        <a:spcAft>
                          <a:spcPts val="0"/>
                        </a:spcAft>
                        <a:buNone/>
                      </a:pPr>
                      <a:r>
                        <a:rPr lang="en-US" sz="1800" b="0" i="0" u="none" strike="noStrike" noProof="0" dirty="0">
                          <a:solidFill>
                            <a:srgbClr val="131313"/>
                          </a:solidFill>
                          <a:latin typeface="Neue Haas Grotesk Text Pro"/>
                        </a:rPr>
                        <a:t>Flat growth, aging population, already saturated</a:t>
                      </a:r>
                    </a:p>
                  </a:txBody>
                  <a:tcPr/>
                </a:tc>
                <a:extLst>
                  <a:ext uri="{0D108BD9-81ED-4DB2-BD59-A6C34878D82A}">
                    <a16:rowId xmlns:a16="http://schemas.microsoft.com/office/drawing/2014/main" val="1013330959"/>
                  </a:ext>
                </a:extLst>
              </a:tr>
              <a:tr h="847962">
                <a:tc>
                  <a:txBody>
                    <a:bodyPr/>
                    <a:lstStyle/>
                    <a:p>
                      <a:r>
                        <a:rPr lang="en-US" dirty="0"/>
                        <a:t>Korea</a:t>
                      </a:r>
                    </a:p>
                  </a:txBody>
                  <a:tcPr/>
                </a:tc>
                <a:tc>
                  <a:txBody>
                    <a:bodyPr/>
                    <a:lstStyle/>
                    <a:p>
                      <a:pPr lvl="0">
                        <a:buNone/>
                      </a:pPr>
                      <a:r>
                        <a:rPr lang="en-US" dirty="0"/>
                        <a:t>4.4%</a:t>
                      </a:r>
                    </a:p>
                  </a:txBody>
                  <a:tcPr/>
                </a:tc>
                <a:tc>
                  <a:txBody>
                    <a:bodyPr/>
                    <a:lstStyle/>
                    <a:p>
                      <a:r>
                        <a:rPr lang="en-US" dirty="0"/>
                        <a:t>Mature</a:t>
                      </a:r>
                    </a:p>
                  </a:txBody>
                  <a:tcPr/>
                </a:tc>
                <a:tc>
                  <a:txBody>
                    <a:bodyPr/>
                    <a:lstStyle/>
                    <a:p>
                      <a:pPr lvl="0">
                        <a:buNone/>
                      </a:pPr>
                      <a:r>
                        <a:rPr lang="en-US" sz="1800" b="0" i="0" u="none" strike="noStrike" noProof="0" dirty="0">
                          <a:latin typeface="Neue Haas Grotesk Text Pro"/>
                        </a:rPr>
                        <a:t>Innovation leader, but market is saturated</a:t>
                      </a:r>
                      <a:endParaRPr lang="en-US" dirty="0"/>
                    </a:p>
                  </a:txBody>
                  <a:tcPr/>
                </a:tc>
                <a:extLst>
                  <a:ext uri="{0D108BD9-81ED-4DB2-BD59-A6C34878D82A}">
                    <a16:rowId xmlns:a16="http://schemas.microsoft.com/office/drawing/2014/main" val="4009581616"/>
                  </a:ext>
                </a:extLst>
              </a:tr>
              <a:tr h="847962">
                <a:tc>
                  <a:txBody>
                    <a:bodyPr/>
                    <a:lstStyle/>
                    <a:p>
                      <a:r>
                        <a:rPr lang="en-US" dirty="0"/>
                        <a:t>United stated</a:t>
                      </a:r>
                    </a:p>
                  </a:txBody>
                  <a:tcPr/>
                </a:tc>
                <a:tc>
                  <a:txBody>
                    <a:bodyPr/>
                    <a:lstStyle/>
                    <a:p>
                      <a:pPr lvl="0">
                        <a:buNone/>
                      </a:pPr>
                      <a:r>
                        <a:rPr lang="en-US" dirty="0"/>
                        <a:t>7.4%</a:t>
                      </a:r>
                    </a:p>
                  </a:txBody>
                  <a:tcPr/>
                </a:tc>
                <a:tc>
                  <a:txBody>
                    <a:bodyPr/>
                    <a:lstStyle/>
                    <a:p>
                      <a:r>
                        <a:rPr lang="en-US" dirty="0"/>
                        <a:t>Mature</a:t>
                      </a:r>
                    </a:p>
                  </a:txBody>
                  <a:tcPr/>
                </a:tc>
                <a:tc>
                  <a:txBody>
                    <a:bodyPr/>
                    <a:lstStyle/>
                    <a:p>
                      <a:pPr lvl="0">
                        <a:buNone/>
                      </a:pPr>
                      <a:r>
                        <a:rPr lang="en-US" sz="1800" b="0" i="0" u="none" strike="noStrike" noProof="0" dirty="0">
                          <a:latin typeface="Neue Haas Grotesk Text Pro"/>
                        </a:rPr>
                        <a:t>Big stable market, slower growth</a:t>
                      </a:r>
                      <a:endParaRPr lang="en-US" dirty="0"/>
                    </a:p>
                  </a:txBody>
                  <a:tcPr/>
                </a:tc>
                <a:extLst>
                  <a:ext uri="{0D108BD9-81ED-4DB2-BD59-A6C34878D82A}">
                    <a16:rowId xmlns:a16="http://schemas.microsoft.com/office/drawing/2014/main" val="214224226"/>
                  </a:ext>
                </a:extLst>
              </a:tr>
            </a:tbl>
          </a:graphicData>
        </a:graphic>
      </p:graphicFrame>
    </p:spTree>
    <p:extLst>
      <p:ext uri="{BB962C8B-B14F-4D97-AF65-F5344CB8AC3E}">
        <p14:creationId xmlns:p14="http://schemas.microsoft.com/office/powerpoint/2010/main" val="8946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2D2D12-47D6-0C75-0075-86F584A26E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553767-BED4-28A8-F874-32EC6F0D27E7}"/>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2400" b="1" dirty="0">
                <a:ea typeface="+mj-lt"/>
                <a:cs typeface="+mj-lt"/>
              </a:rPr>
              <a:t>Is India’s BPC Market Really “Booming” by 2030?</a:t>
            </a:r>
            <a:endParaRPr lang="en-US" sz="2400" b="1"/>
          </a:p>
        </p:txBody>
      </p:sp>
      <p:sp>
        <p:nvSpPr>
          <p:cNvPr id="3" name="Content Placeholder 2">
            <a:extLst>
              <a:ext uri="{FF2B5EF4-FFF2-40B4-BE49-F238E27FC236}">
                <a16:creationId xmlns:a16="http://schemas.microsoft.com/office/drawing/2014/main" id="{D68FF951-ED9F-7CAE-7F37-6D62C882B8C3}"/>
              </a:ext>
            </a:extLst>
          </p:cNvPr>
          <p:cNvSpPr>
            <a:spLocks noGrp="1"/>
          </p:cNvSpPr>
          <p:nvPr>
            <p:ph sz="quarter" idx="14"/>
          </p:nvPr>
        </p:nvSpPr>
        <p:spPr>
          <a:xfrm>
            <a:off x="4118879" y="4541126"/>
            <a:ext cx="7485413" cy="2137377"/>
          </a:xfrm>
        </p:spPr>
        <p:txBody>
          <a:bodyPr vert="horz" lIns="91440" tIns="45720" rIns="91440" bIns="45720" rtlCol="0" anchor="ctr">
            <a:noAutofit/>
          </a:bodyPr>
          <a:lstStyle/>
          <a:p>
            <a:r>
              <a:rPr lang="en-US" sz="1300" b="1" dirty="0">
                <a:ea typeface="+mn-lt"/>
                <a:cs typeface="+mn-lt"/>
              </a:rPr>
              <a:t>Per capita BPC spend to rise from $19 (2024) to ~$23–$24 by 2030</a:t>
            </a:r>
            <a:r>
              <a:rPr lang="en-US" sz="1300" dirty="0">
                <a:ea typeface="+mn-lt"/>
                <a:cs typeface="+mn-lt"/>
              </a:rPr>
              <a:t> – a modest $4–$5 increase</a:t>
            </a:r>
            <a:endParaRPr lang="en-US" sz="1300" dirty="0"/>
          </a:p>
          <a:p>
            <a:r>
              <a:rPr lang="en-US" sz="1300" dirty="0">
                <a:ea typeface="+mn-lt"/>
                <a:cs typeface="+mn-lt"/>
              </a:rPr>
              <a:t>Growth is </a:t>
            </a:r>
            <a:r>
              <a:rPr lang="en-US" sz="1300" b="1" dirty="0">
                <a:ea typeface="+mn-lt"/>
                <a:cs typeface="+mn-lt"/>
              </a:rPr>
              <a:t>steady but not explosive</a:t>
            </a:r>
            <a:r>
              <a:rPr lang="en-US" sz="1300" dirty="0">
                <a:ea typeface="+mn-lt"/>
                <a:cs typeface="+mn-lt"/>
              </a:rPr>
              <a:t>, signaling early-stage market development</a:t>
            </a:r>
            <a:endParaRPr lang="en-US" sz="1300" dirty="0"/>
          </a:p>
          <a:p>
            <a:r>
              <a:rPr lang="en-US" sz="1300" b="1" dirty="0">
                <a:ea typeface="+mn-lt"/>
                <a:cs typeface="+mn-lt"/>
              </a:rPr>
              <a:t>Still far behind mature markets</a:t>
            </a:r>
            <a:r>
              <a:rPr lang="en-US" sz="1300" dirty="0">
                <a:ea typeface="+mn-lt"/>
                <a:cs typeface="+mn-lt"/>
              </a:rPr>
              <a:t> like Korea, Japan, and the U.S. ($300+)</a:t>
            </a:r>
            <a:endParaRPr lang="en-US" sz="1300" dirty="0"/>
          </a:p>
          <a:p>
            <a:r>
              <a:rPr lang="en-US" sz="1300" dirty="0">
                <a:ea typeface="+mn-lt"/>
                <a:cs typeface="+mn-lt"/>
              </a:rPr>
              <a:t>India is entering the </a:t>
            </a:r>
            <a:r>
              <a:rPr lang="en-US" sz="1300" b="1" dirty="0">
                <a:ea typeface="+mn-lt"/>
                <a:cs typeface="+mn-lt"/>
              </a:rPr>
              <a:t>inflection zone</a:t>
            </a:r>
            <a:r>
              <a:rPr lang="en-US" sz="1300" dirty="0">
                <a:ea typeface="+mn-lt"/>
                <a:cs typeface="+mn-lt"/>
              </a:rPr>
              <a:t> where acceleration typically begins (based on China/Korea trends)</a:t>
            </a:r>
            <a:endParaRPr lang="en-US" sz="1300" dirty="0"/>
          </a:p>
          <a:p>
            <a:r>
              <a:rPr lang="en-US" sz="1300" b="1" dirty="0">
                <a:ea typeface="+mn-lt"/>
                <a:cs typeface="+mn-lt"/>
              </a:rPr>
              <a:t>Strategic opportunity</a:t>
            </a:r>
            <a:r>
              <a:rPr lang="en-US" sz="1300" dirty="0">
                <a:ea typeface="+mn-lt"/>
                <a:cs typeface="+mn-lt"/>
              </a:rPr>
              <a:t>: Now is the time to invest, build brand presence, and ride the next growth wave</a:t>
            </a:r>
            <a:endParaRPr lang="en-US" sz="1300" dirty="0"/>
          </a:p>
          <a:p>
            <a:pPr marL="0">
              <a:lnSpc>
                <a:spcPct val="90000"/>
              </a:lnSpc>
            </a:pPr>
            <a:endParaRPr lang="en-US" sz="1300" dirty="0"/>
          </a:p>
        </p:txBody>
      </p:sp>
      <p:pic>
        <p:nvPicPr>
          <p:cNvPr id="10" name="Picture 9" descr="A graph with a line going up&#10;&#10;AI-generated content may be incorrect.">
            <a:extLst>
              <a:ext uri="{FF2B5EF4-FFF2-40B4-BE49-F238E27FC236}">
                <a16:creationId xmlns:a16="http://schemas.microsoft.com/office/drawing/2014/main" id="{4558D553-36FD-7D8C-2B10-B908A0BB2FE3}"/>
              </a:ext>
            </a:extLst>
          </p:cNvPr>
          <p:cNvPicPr>
            <a:picLocks noChangeAspect="1"/>
          </p:cNvPicPr>
          <p:nvPr/>
        </p:nvPicPr>
        <p:blipFill>
          <a:blip r:embed="rId2"/>
          <a:stretch>
            <a:fillRect/>
          </a:stretch>
        </p:blipFill>
        <p:spPr>
          <a:xfrm>
            <a:off x="4598" y="110522"/>
            <a:ext cx="12182802" cy="3956817"/>
          </a:xfrm>
          <a:prstGeom prst="rect">
            <a:avLst/>
          </a:prstGeom>
        </p:spPr>
      </p:pic>
    </p:spTree>
    <p:extLst>
      <p:ext uri="{BB962C8B-B14F-4D97-AF65-F5344CB8AC3E}">
        <p14:creationId xmlns:p14="http://schemas.microsoft.com/office/powerpoint/2010/main" val="577718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F26EF-039C-B19F-7E20-BE52FE8301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4A9592-86D8-B0EF-CECC-435F38502FD3}"/>
              </a:ext>
            </a:extLst>
          </p:cNvPr>
          <p:cNvPicPr>
            <a:picLocks noChangeAspect="1"/>
          </p:cNvPicPr>
          <p:nvPr/>
        </p:nvPicPr>
        <p:blipFill>
          <a:blip r:embed="rId2"/>
          <a:stretch>
            <a:fillRect/>
          </a:stretch>
        </p:blipFill>
        <p:spPr>
          <a:xfrm>
            <a:off x="1338264" y="814018"/>
            <a:ext cx="9515475" cy="47148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15013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4E0B-F916-F3F6-3D3A-016C7385BB6F}"/>
            </a:ext>
          </a:extLst>
        </p:cNvPr>
        <p:cNvGrpSpPr/>
        <p:nvPr/>
      </p:nvGrpSpPr>
      <p:grpSpPr>
        <a:xfrm>
          <a:off x="0" y="0"/>
          <a:ext cx="0" cy="0"/>
          <a:chOff x="0" y="0"/>
          <a:chExt cx="0" cy="0"/>
        </a:xfrm>
      </p:grpSpPr>
      <p:pic>
        <p:nvPicPr>
          <p:cNvPr id="2" name="Picture 1" descr="A graph with blue and green dots&#10;&#10;AI-generated content may be incorrect.">
            <a:extLst>
              <a:ext uri="{FF2B5EF4-FFF2-40B4-BE49-F238E27FC236}">
                <a16:creationId xmlns:a16="http://schemas.microsoft.com/office/drawing/2014/main" id="{C824F8A8-0587-F174-CFC0-38B3A5412E8C}"/>
              </a:ext>
            </a:extLst>
          </p:cNvPr>
          <p:cNvPicPr>
            <a:picLocks noChangeAspect="1"/>
          </p:cNvPicPr>
          <p:nvPr/>
        </p:nvPicPr>
        <p:blipFill>
          <a:blip r:embed="rId2"/>
          <a:stretch>
            <a:fillRect/>
          </a:stretch>
        </p:blipFill>
        <p:spPr>
          <a:xfrm>
            <a:off x="717778" y="970947"/>
            <a:ext cx="10744350" cy="5327348"/>
          </a:xfrm>
          <a:prstGeom prst="rect">
            <a:avLst/>
          </a:prstGeom>
          <a:ln w="228600" cap="sq" cmpd="thickThin">
            <a:solidFill>
              <a:srgbClr val="000000"/>
            </a:solidFill>
            <a:prstDash val="solid"/>
            <a:miter lim="800000"/>
          </a:ln>
          <a:effectLst>
            <a:innerShdw blurRad="76200">
              <a:srgbClr val="000000"/>
            </a:innerShdw>
          </a:effectLst>
        </p:spPr>
      </p:pic>
      <p:sp>
        <p:nvSpPr>
          <p:cNvPr id="6" name="Text Placeholder 5">
            <a:extLst>
              <a:ext uri="{FF2B5EF4-FFF2-40B4-BE49-F238E27FC236}">
                <a16:creationId xmlns:a16="http://schemas.microsoft.com/office/drawing/2014/main" id="{AB1620CF-7045-9F7D-1178-F24D5712348D}"/>
              </a:ext>
            </a:extLst>
          </p:cNvPr>
          <p:cNvSpPr>
            <a:spLocks noGrp="1"/>
          </p:cNvSpPr>
          <p:nvPr>
            <p:ph type="body" idx="1"/>
          </p:nvPr>
        </p:nvSpPr>
        <p:spPr>
          <a:xfrm>
            <a:off x="2207768" y="-5660"/>
            <a:ext cx="7772400" cy="786384"/>
          </a:xfrm>
        </p:spPr>
        <p:txBody>
          <a:bodyPr vert="horz" lIns="91440" tIns="45720" rIns="91440" bIns="45720" rtlCol="0" anchor="t">
            <a:normAutofit/>
          </a:bodyPr>
          <a:lstStyle/>
          <a:p>
            <a:pPr algn="ctr"/>
            <a:r>
              <a:rPr lang="en-US" b="1" dirty="0"/>
              <a:t>KNN Classification</a:t>
            </a:r>
          </a:p>
        </p:txBody>
      </p:sp>
    </p:spTree>
    <p:extLst>
      <p:ext uri="{BB962C8B-B14F-4D97-AF65-F5344CB8AC3E}">
        <p14:creationId xmlns:p14="http://schemas.microsoft.com/office/powerpoint/2010/main" val="273865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21A67-65B5-ED75-56D0-3C50520361BC}"/>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35C52182-90A7-BC13-3AF1-9F965A1C08E1}"/>
              </a:ext>
            </a:extLst>
          </p:cNvPr>
          <p:cNvSpPr>
            <a:spLocks noGrp="1"/>
          </p:cNvSpPr>
          <p:nvPr>
            <p:ph type="body" idx="1"/>
          </p:nvPr>
        </p:nvSpPr>
        <p:spPr>
          <a:xfrm>
            <a:off x="1784435" y="103197"/>
            <a:ext cx="7772400" cy="641867"/>
          </a:xfrm>
        </p:spPr>
        <p:txBody>
          <a:bodyPr vert="horz" lIns="91440" tIns="45720" rIns="91440" bIns="45720" rtlCol="0" anchor="t">
            <a:normAutofit/>
          </a:bodyPr>
          <a:lstStyle/>
          <a:p>
            <a:pPr algn="ctr"/>
            <a:r>
              <a:rPr lang="en-US" b="1" dirty="0"/>
              <a:t>Time Series </a:t>
            </a:r>
            <a:endParaRPr lang="en-US"/>
          </a:p>
        </p:txBody>
      </p:sp>
      <p:pic>
        <p:nvPicPr>
          <p:cNvPr id="3" name="Picture 2">
            <a:extLst>
              <a:ext uri="{FF2B5EF4-FFF2-40B4-BE49-F238E27FC236}">
                <a16:creationId xmlns:a16="http://schemas.microsoft.com/office/drawing/2014/main" id="{CA82745C-8F47-BC06-4953-098623A98BB2}"/>
              </a:ext>
            </a:extLst>
          </p:cNvPr>
          <p:cNvPicPr>
            <a:picLocks noChangeAspect="1"/>
          </p:cNvPicPr>
          <p:nvPr/>
        </p:nvPicPr>
        <p:blipFill>
          <a:blip r:embed="rId2"/>
          <a:stretch>
            <a:fillRect/>
          </a:stretch>
        </p:blipFill>
        <p:spPr>
          <a:xfrm>
            <a:off x="851175" y="1277992"/>
            <a:ext cx="10502792" cy="478811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7524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94B94-A28F-E2C1-29E4-2510982C0E85}"/>
              </a:ext>
            </a:extLst>
          </p:cNvPr>
          <p:cNvSpPr>
            <a:spLocks noGrp="1"/>
          </p:cNvSpPr>
          <p:nvPr>
            <p:ph type="title"/>
          </p:nvPr>
        </p:nvSpPr>
        <p:spPr>
          <a:xfrm>
            <a:off x="429768" y="1627318"/>
            <a:ext cx="7370064" cy="1842020"/>
          </a:xfrm>
        </p:spPr>
        <p:txBody>
          <a:bodyPr/>
          <a:lstStyle/>
          <a:p>
            <a:r>
              <a:rPr lang="en-US" dirty="0"/>
              <a:t>Conclusion </a:t>
            </a:r>
          </a:p>
        </p:txBody>
      </p:sp>
      <p:sp>
        <p:nvSpPr>
          <p:cNvPr id="5" name="Content Placeholder 4">
            <a:extLst>
              <a:ext uri="{FF2B5EF4-FFF2-40B4-BE49-F238E27FC236}">
                <a16:creationId xmlns:a16="http://schemas.microsoft.com/office/drawing/2014/main" id="{331ECC70-B6CC-5482-A3F1-C41E6C2EF2A4}"/>
              </a:ext>
            </a:extLst>
          </p:cNvPr>
          <p:cNvSpPr>
            <a:spLocks noGrp="1"/>
          </p:cNvSpPr>
          <p:nvPr>
            <p:ph sz="quarter" idx="14"/>
          </p:nvPr>
        </p:nvSpPr>
        <p:spPr>
          <a:xfrm>
            <a:off x="429768" y="3622673"/>
            <a:ext cx="11272029" cy="2231136"/>
          </a:xfrm>
        </p:spPr>
        <p:txBody>
          <a:bodyPr vert="horz" lIns="91440" tIns="45720" rIns="91440" bIns="45720" rtlCol="0" anchor="t">
            <a:noAutofit/>
          </a:bodyPr>
          <a:lstStyle/>
          <a:p>
            <a:r>
              <a:rPr lang="en-US" sz="1600">
                <a:ea typeface="+mn-lt"/>
                <a:cs typeface="+mn-lt"/>
              </a:rPr>
              <a:t>India’s BPC market is on the cusp of a significant expansion but has not yet hit the true “booming” stage seen in more mature Asian markets. Rising incomes, urbanization, and digital transformation are steadily lifting consumer spending from very low per capita levels. The coming decade offers a strategic growth window for brands and investors to build market share and loyalty before the Indian beauty sector enters its rapid acceleration phase.</a:t>
            </a:r>
            <a:endParaRPr lang="en-US" sz="1600"/>
          </a:p>
          <a:p>
            <a:r>
              <a:rPr lang="en-US" sz="1600">
                <a:ea typeface="+mn-lt"/>
                <a:cs typeface="+mn-lt"/>
              </a:rPr>
              <a:t>The market’s size today is driven by population, not high per capita spend, leaving huge opportunity for category adoption, premium product innovation, and male grooming expansion. The data-driven KNN insights back this story—India’s current position is a strong signal that it will likely follow the success paths of China and Korea if the right investments and brand strategies are made now.</a:t>
            </a:r>
          </a:p>
          <a:p>
            <a:endParaRPr lang="en-US" sz="1600" dirty="0"/>
          </a:p>
        </p:txBody>
      </p:sp>
    </p:spTree>
    <p:extLst>
      <p:ext uri="{BB962C8B-B14F-4D97-AF65-F5344CB8AC3E}">
        <p14:creationId xmlns:p14="http://schemas.microsoft.com/office/powerpoint/2010/main" val="86403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FC9F63-E4D0-A0A4-0742-1E743CDDBAC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Future Growth and Analysis</a:t>
            </a:r>
          </a:p>
        </p:txBody>
      </p:sp>
      <p:sp>
        <p:nvSpPr>
          <p:cNvPr id="23" name="Rectangle 22">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6E166D0-8728-F05E-1EA5-CD136238E100}"/>
              </a:ext>
            </a:extLst>
          </p:cNvPr>
          <p:cNvSpPr txBox="1"/>
          <p:nvPr/>
        </p:nvSpPr>
        <p:spPr>
          <a:xfrm>
            <a:off x="7411453" y="2478024"/>
            <a:ext cx="3872243" cy="36941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000" b="1"/>
              <a:t>India’s BPC spend to rise from ~$19 (2024) to ~$23–24 (2030).</a:t>
            </a:r>
            <a:endParaRPr lang="en-US" sz="1000"/>
          </a:p>
          <a:p>
            <a:pPr marL="285750" indent="-228600">
              <a:lnSpc>
                <a:spcPct val="90000"/>
              </a:lnSpc>
              <a:spcAft>
                <a:spcPts val="600"/>
              </a:spcAft>
              <a:buFont typeface="Arial" panose="020B0604020202020204" pitchFamily="34" charset="0"/>
              <a:buChar char="•"/>
            </a:pPr>
            <a:r>
              <a:rPr lang="en-US" sz="1000" b="1"/>
              <a:t>Large growth potential; still far below mature markets’ per capita spend.</a:t>
            </a:r>
          </a:p>
          <a:p>
            <a:pPr marL="285750" indent="-228600">
              <a:lnSpc>
                <a:spcPct val="90000"/>
              </a:lnSpc>
              <a:spcAft>
                <a:spcPts val="600"/>
              </a:spcAft>
              <a:buFont typeface="Arial" panose="020B0604020202020204" pitchFamily="34" charset="0"/>
              <a:buChar char="•"/>
            </a:pPr>
            <a:r>
              <a:rPr lang="en-US" sz="1000" b="1"/>
              <a:t>Drivers: rising incomes, urbanization, digital sales, male grooming.</a:t>
            </a:r>
          </a:p>
          <a:p>
            <a:pPr marL="285750" indent="-228600">
              <a:lnSpc>
                <a:spcPct val="90000"/>
              </a:lnSpc>
              <a:spcAft>
                <a:spcPts val="600"/>
              </a:spcAft>
              <a:buFont typeface="Arial" panose="020B0604020202020204" pitchFamily="34" charset="0"/>
              <a:buChar char="•"/>
            </a:pPr>
            <a:r>
              <a:rPr lang="en-US" sz="1000" b="1"/>
              <a:t>Innovation and premium products key for expansion.</a:t>
            </a:r>
          </a:p>
          <a:p>
            <a:pPr marL="285750" indent="-228600">
              <a:lnSpc>
                <a:spcPct val="90000"/>
              </a:lnSpc>
              <a:spcAft>
                <a:spcPts val="600"/>
              </a:spcAft>
              <a:buFont typeface="Arial" panose="020B0604020202020204" pitchFamily="34" charset="0"/>
              <a:buChar char="•"/>
            </a:pPr>
            <a:r>
              <a:rPr lang="en-US" sz="1000" b="1"/>
              <a:t>Market approaching early acceleration; boom phase likely beyond 2030.</a:t>
            </a:r>
          </a:p>
          <a:p>
            <a:pPr marL="285750" indent="-228600">
              <a:lnSpc>
                <a:spcPct val="90000"/>
              </a:lnSpc>
              <a:spcAft>
                <a:spcPts val="600"/>
              </a:spcAft>
              <a:buFont typeface="Arial" panose="020B0604020202020204" pitchFamily="34" charset="0"/>
              <a:buChar char="•"/>
            </a:pPr>
            <a:r>
              <a:rPr lang="en-US" sz="1000" b="1"/>
              <a:t>Segment by demographics (age, gender, urban/rural).</a:t>
            </a:r>
          </a:p>
          <a:p>
            <a:pPr marL="285750" indent="-228600">
              <a:lnSpc>
                <a:spcPct val="90000"/>
              </a:lnSpc>
              <a:spcAft>
                <a:spcPts val="600"/>
              </a:spcAft>
              <a:buFont typeface="Arial" panose="020B0604020202020204" pitchFamily="34" charset="0"/>
              <a:buChar char="•"/>
            </a:pPr>
            <a:r>
              <a:rPr lang="en-US" sz="1000" b="1"/>
              <a:t>Impact of pricing and taxes on demand.</a:t>
            </a:r>
          </a:p>
          <a:p>
            <a:pPr marL="285750" indent="-228600">
              <a:lnSpc>
                <a:spcPct val="90000"/>
              </a:lnSpc>
              <a:spcAft>
                <a:spcPts val="600"/>
              </a:spcAft>
              <a:buFont typeface="Arial" panose="020B0604020202020204" pitchFamily="34" charset="0"/>
              <a:buChar char="•"/>
            </a:pPr>
            <a:r>
              <a:rPr lang="en-US" sz="1000" b="1"/>
              <a:t>Online vs offline sales trends.</a:t>
            </a:r>
          </a:p>
          <a:p>
            <a:pPr marL="285750" indent="-228600">
              <a:lnSpc>
                <a:spcPct val="90000"/>
              </a:lnSpc>
              <a:spcAft>
                <a:spcPts val="600"/>
              </a:spcAft>
              <a:buFont typeface="Arial" panose="020B0604020202020204" pitchFamily="34" charset="0"/>
              <a:buChar char="•"/>
            </a:pPr>
            <a:r>
              <a:rPr lang="en-US" sz="1000" b="1"/>
              <a:t>Brand competition and loyalty dynamics.</a:t>
            </a:r>
          </a:p>
          <a:p>
            <a:pPr marL="285750" indent="-228600">
              <a:lnSpc>
                <a:spcPct val="90000"/>
              </a:lnSpc>
              <a:spcAft>
                <a:spcPts val="600"/>
              </a:spcAft>
              <a:buFont typeface="Arial" panose="020B0604020202020204" pitchFamily="34" charset="0"/>
              <a:buChar char="•"/>
            </a:pPr>
            <a:r>
              <a:rPr lang="en-US" sz="1000" b="1"/>
              <a:t>Consumer trends: natural vs synthetic, clean beauty.</a:t>
            </a:r>
          </a:p>
          <a:p>
            <a:pPr marL="285750" indent="-228600">
              <a:lnSpc>
                <a:spcPct val="90000"/>
              </a:lnSpc>
              <a:spcAft>
                <a:spcPts val="600"/>
              </a:spcAft>
              <a:buFont typeface="Arial" panose="020B0604020202020204" pitchFamily="34" charset="0"/>
              <a:buChar char="•"/>
            </a:pPr>
            <a:r>
              <a:rPr lang="en-US" sz="1000" b="1"/>
              <a:t>Scenario forecasting with macroeconomic variables.</a:t>
            </a:r>
          </a:p>
          <a:p>
            <a:pPr marL="285750" indent="-228600">
              <a:lnSpc>
                <a:spcPct val="90000"/>
              </a:lnSpc>
              <a:spcAft>
                <a:spcPts val="600"/>
              </a:spcAft>
              <a:buFont typeface="Arial" panose="020B0604020202020204" pitchFamily="34" charset="0"/>
              <a:buChar char="•"/>
            </a:pPr>
            <a:r>
              <a:rPr lang="en-US" sz="1000" b="1"/>
              <a:t>Cross-country market comparisons for validation.</a:t>
            </a:r>
          </a:p>
        </p:txBody>
      </p:sp>
      <p:pic>
        <p:nvPicPr>
          <p:cNvPr id="10" name="Picture 9" descr="A person in a suit&#10;&#10;AI-generated content may be incorrect.">
            <a:extLst>
              <a:ext uri="{FF2B5EF4-FFF2-40B4-BE49-F238E27FC236}">
                <a16:creationId xmlns:a16="http://schemas.microsoft.com/office/drawing/2014/main" id="{F0366CA2-977A-F8A6-8479-0117F2281E50}"/>
              </a:ext>
            </a:extLst>
          </p:cNvPr>
          <p:cNvPicPr>
            <a:picLocks noChangeAspect="1"/>
          </p:cNvPicPr>
          <p:nvPr/>
        </p:nvPicPr>
        <p:blipFill>
          <a:blip r:embed="rId2"/>
          <a:stretch>
            <a:fillRect/>
          </a:stretch>
        </p:blipFill>
        <p:spPr>
          <a:xfrm>
            <a:off x="341586" y="2364828"/>
            <a:ext cx="6897414" cy="3678621"/>
          </a:xfrm>
          <a:prstGeom prst="rect">
            <a:avLst/>
          </a:prstGeom>
        </p:spPr>
      </p:pic>
    </p:spTree>
    <p:extLst>
      <p:ext uri="{BB962C8B-B14F-4D97-AF65-F5344CB8AC3E}">
        <p14:creationId xmlns:p14="http://schemas.microsoft.com/office/powerpoint/2010/main" val="192075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61E8CB-AC6E-2065-D17E-4C3A9B2A504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inting at a white board&#10;&#10;AI-generated content may be incorrect.">
            <a:extLst>
              <a:ext uri="{FF2B5EF4-FFF2-40B4-BE49-F238E27FC236}">
                <a16:creationId xmlns:a16="http://schemas.microsoft.com/office/drawing/2014/main" id="{3626EC7B-2C9C-06BC-5093-0929DB1866C1}"/>
              </a:ext>
            </a:extLst>
          </p:cNvPr>
          <p:cNvPicPr>
            <a:picLocks noChangeAspect="1"/>
          </p:cNvPicPr>
          <p:nvPr/>
        </p:nvPicPr>
        <p:blipFill>
          <a:blip r:embed="rId2"/>
          <a:stretch>
            <a:fillRect/>
          </a:stretch>
        </p:blipFill>
        <p:spPr>
          <a:xfrm>
            <a:off x="3358067" y="249329"/>
            <a:ext cx="5475866" cy="6201685"/>
          </a:xfrm>
          <a:prstGeom prst="rect">
            <a:avLst/>
          </a:prstGeom>
          <a:solidFill>
            <a:srgbClr val="FFFFFF"/>
          </a:solidFill>
          <a:ln>
            <a:noFill/>
          </a:ln>
          <a:scene3d>
            <a:camera prst="orthographicFront"/>
            <a:lightRig rig="threePt" dir="t">
              <a:rot lat="0" lon="0" rev="2700000"/>
            </a:lightRig>
          </a:scene3d>
          <a:sp3d contourW="6350">
            <a:bevelT h="38100"/>
            <a:contourClr>
              <a:srgbClr val="C0C0C0"/>
            </a:contourClr>
          </a:sp3d>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81D684-D2C3-FAF8-BF5E-84E16A23EAE2}"/>
              </a:ext>
            </a:extLst>
          </p:cNvPr>
          <p:cNvSpPr txBox="1"/>
          <p:nvPr/>
        </p:nvSpPr>
        <p:spPr>
          <a:xfrm>
            <a:off x="3455276" y="1169275"/>
            <a:ext cx="27721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What do I bring to the table!</a:t>
            </a:r>
          </a:p>
        </p:txBody>
      </p:sp>
      <p:sp>
        <p:nvSpPr>
          <p:cNvPr id="24" name="TextBox 23">
            <a:extLst>
              <a:ext uri="{FF2B5EF4-FFF2-40B4-BE49-F238E27FC236}">
                <a16:creationId xmlns:a16="http://schemas.microsoft.com/office/drawing/2014/main" id="{7B2F98C3-287F-F327-356D-367180305B01}"/>
              </a:ext>
            </a:extLst>
          </p:cNvPr>
          <p:cNvSpPr txBox="1"/>
          <p:nvPr/>
        </p:nvSpPr>
        <p:spPr>
          <a:xfrm>
            <a:off x="3455277" y="4085896"/>
            <a:ext cx="28903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ea typeface="+mn-lt"/>
                <a:cs typeface="+mn-lt"/>
              </a:rPr>
              <a:t>I start with a spreadsheet and end with world domination — that’s what she said.</a:t>
            </a:r>
            <a:endParaRPr lang="en-US" b="1">
              <a:latin typeface="Times New Roman"/>
              <a:cs typeface="Times New Roman"/>
            </a:endParaRPr>
          </a:p>
        </p:txBody>
      </p:sp>
    </p:spTree>
    <p:extLst>
      <p:ext uri="{BB962C8B-B14F-4D97-AF65-F5344CB8AC3E}">
        <p14:creationId xmlns:p14="http://schemas.microsoft.com/office/powerpoint/2010/main" val="2705983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47CD1C6-D971-DA68-AE80-A52BEE8A38CF}"/>
              </a:ext>
            </a:extLst>
          </p:cNvPr>
          <p:cNvPicPr>
            <a:picLocks noGrp="1" noChangeAspect="1"/>
          </p:cNvPicPr>
          <p:nvPr>
            <p:ph type="pic" sz="quarter" idx="13"/>
          </p:nvPr>
        </p:nvPicPr>
        <p:blipFill>
          <a:blip r:embed="rId2"/>
          <a:srcRect t="26220" b="26220"/>
          <a:stretch/>
        </p:blipFill>
        <p:spPr>
          <a:xfrm>
            <a:off x="422275" y="317500"/>
            <a:ext cx="11334750" cy="6224588"/>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3"/>
            <a:stretch>
              <a:fillRect/>
            </a:stretch>
          </a:blipFill>
        </p:spPr>
      </p:pic>
    </p:spTree>
    <p:extLst>
      <p:ext uri="{BB962C8B-B14F-4D97-AF65-F5344CB8AC3E}">
        <p14:creationId xmlns:p14="http://schemas.microsoft.com/office/powerpoint/2010/main" val="412093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99EF-994E-2448-D260-6957DB076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7EC32-F483-9CB8-A03D-3BDD45298ED1}"/>
              </a:ext>
            </a:extLst>
          </p:cNvPr>
          <p:cNvSpPr>
            <a:spLocks noGrp="1"/>
          </p:cNvSpPr>
          <p:nvPr>
            <p:ph type="title"/>
          </p:nvPr>
        </p:nvSpPr>
        <p:spPr>
          <a:xfrm>
            <a:off x="7315935" y="303503"/>
            <a:ext cx="4023360" cy="1058708"/>
          </a:xfrm>
        </p:spPr>
        <p:txBody>
          <a:bodyPr/>
          <a:lstStyle/>
          <a:p>
            <a:r>
              <a:rPr lang="en-US" dirty="0"/>
              <a:t>Agenda</a:t>
            </a:r>
          </a:p>
        </p:txBody>
      </p:sp>
      <p:pic>
        <p:nvPicPr>
          <p:cNvPr id="4" name="Picture Placeholder 3" descr="A person holding bottles of liquid&#10;&#10;AI-generated content may be incorrect.">
            <a:extLst>
              <a:ext uri="{FF2B5EF4-FFF2-40B4-BE49-F238E27FC236}">
                <a16:creationId xmlns:a16="http://schemas.microsoft.com/office/drawing/2014/main" id="{D7CFB661-4F9E-1368-0E5F-82003881950D}"/>
              </a:ext>
            </a:extLst>
          </p:cNvPr>
          <p:cNvPicPr>
            <a:picLocks noGrp="1" noChangeAspect="1"/>
          </p:cNvPicPr>
          <p:nvPr>
            <p:ph type="pic" sz="quarter" idx="14"/>
          </p:nvPr>
        </p:nvPicPr>
        <p:blipFill>
          <a:blip r:embed="rId2"/>
          <a:srcRect l="164" r="164"/>
          <a:stretch/>
        </p:blipFill>
        <p:spPr>
          <a:xfrm>
            <a:off x="342901" y="345109"/>
            <a:ext cx="6557314" cy="6018991"/>
          </a:xfrm>
        </p:spPr>
      </p:pic>
      <p:sp>
        <p:nvSpPr>
          <p:cNvPr id="6" name="Content Placeholder 5">
            <a:extLst>
              <a:ext uri="{FF2B5EF4-FFF2-40B4-BE49-F238E27FC236}">
                <a16:creationId xmlns:a16="http://schemas.microsoft.com/office/drawing/2014/main" id="{0FC375E5-CCC8-A819-72F8-DE6E01420C03}"/>
              </a:ext>
            </a:extLst>
          </p:cNvPr>
          <p:cNvSpPr>
            <a:spLocks noGrp="1"/>
          </p:cNvSpPr>
          <p:nvPr>
            <p:ph sz="quarter" idx="13"/>
          </p:nvPr>
        </p:nvSpPr>
        <p:spPr>
          <a:xfrm>
            <a:off x="7184557" y="1543409"/>
            <a:ext cx="5008704" cy="4994095"/>
          </a:xfrm>
        </p:spPr>
        <p:txBody>
          <a:bodyPr vert="horz" lIns="91440" tIns="45720" rIns="91440" bIns="45720" rtlCol="0" anchor="t">
            <a:noAutofit/>
          </a:bodyPr>
          <a:lstStyle/>
          <a:p>
            <a:pPr marL="285750" indent="-285750">
              <a:buFont typeface="Wingdings"/>
              <a:buChar char="Ø"/>
            </a:pPr>
            <a:r>
              <a:rPr lang="en-US" sz="1400" b="1">
                <a:ea typeface="+mn-lt"/>
                <a:cs typeface="+mn-lt"/>
              </a:rPr>
              <a:t>Overview of Beauty Consumption Trends Globally</a:t>
            </a:r>
            <a:endParaRPr lang="en-US" sz="1400" b="1"/>
          </a:p>
          <a:p>
            <a:pPr lvl="1">
              <a:buFont typeface="Wingdings"/>
              <a:buChar char="Ø"/>
            </a:pPr>
            <a:r>
              <a:rPr lang="en-US" sz="1400" b="1">
                <a:ea typeface="+mn-lt"/>
                <a:cs typeface="+mn-lt"/>
              </a:rPr>
              <a:t>Market sizes and growth patterns across key countries.</a:t>
            </a:r>
            <a:endParaRPr lang="en-US" sz="1400" b="1"/>
          </a:p>
          <a:p>
            <a:pPr>
              <a:buFont typeface="Wingdings"/>
              <a:buChar char="Ø"/>
            </a:pPr>
            <a:r>
              <a:rPr lang="en-US" sz="1400" b="1">
                <a:ea typeface="+mn-lt"/>
                <a:cs typeface="+mn-lt"/>
              </a:rPr>
              <a:t>Income Impact on Beauty Spending</a:t>
            </a:r>
            <a:endParaRPr lang="en-US" sz="1400" b="1"/>
          </a:p>
          <a:p>
            <a:pPr lvl="1">
              <a:buFont typeface="Wingdings"/>
              <a:buChar char="Ø"/>
            </a:pPr>
            <a:r>
              <a:rPr lang="en-US" sz="1400" b="1">
                <a:ea typeface="+mn-lt"/>
                <a:cs typeface="+mn-lt"/>
              </a:rPr>
              <a:t>Correlation between GDP per capita and beauty product consumption.</a:t>
            </a:r>
            <a:endParaRPr lang="en-US" sz="1400" b="1"/>
          </a:p>
          <a:p>
            <a:pPr>
              <a:buFont typeface="Wingdings"/>
              <a:buChar char="Ø"/>
            </a:pPr>
            <a:r>
              <a:rPr lang="en-US" sz="1400" b="1">
                <a:ea typeface="+mn-lt"/>
                <a:cs typeface="+mn-lt"/>
              </a:rPr>
              <a:t>Comparative Benchmark: India vs. Major Markets</a:t>
            </a:r>
            <a:endParaRPr lang="en-US" sz="1400" b="1"/>
          </a:p>
          <a:p>
            <a:pPr lvl="1">
              <a:buFont typeface="Wingdings"/>
              <a:buChar char="Ø"/>
            </a:pPr>
            <a:r>
              <a:rPr lang="en-US" sz="1400" b="1">
                <a:ea typeface="+mn-lt"/>
                <a:cs typeface="+mn-lt"/>
              </a:rPr>
              <a:t>India’s current position relative to China, Korea, US, and Japan.</a:t>
            </a:r>
            <a:endParaRPr lang="en-US" sz="1400" b="1"/>
          </a:p>
          <a:p>
            <a:pPr>
              <a:buFont typeface="Wingdings"/>
              <a:buChar char="Ø"/>
            </a:pPr>
            <a:r>
              <a:rPr lang="en-US" sz="1400" b="1">
                <a:ea typeface="+mn-lt"/>
                <a:cs typeface="+mn-lt"/>
              </a:rPr>
              <a:t>Growth Opportunities and Market Inflection Points</a:t>
            </a:r>
            <a:endParaRPr lang="en-US" sz="1400" b="1"/>
          </a:p>
          <a:p>
            <a:pPr lvl="1">
              <a:buFont typeface="Wingdings"/>
              <a:buChar char="Ø"/>
            </a:pPr>
            <a:r>
              <a:rPr lang="en-US" sz="1400" b="1">
                <a:ea typeface="+mn-lt"/>
                <a:cs typeface="+mn-lt"/>
              </a:rPr>
              <a:t>Identifying India’s potential consumption breakout phase.</a:t>
            </a:r>
            <a:endParaRPr lang="en-US" sz="1400" b="1"/>
          </a:p>
          <a:p>
            <a:pPr>
              <a:buFont typeface="Wingdings"/>
              <a:buChar char="Ø"/>
            </a:pPr>
            <a:r>
              <a:rPr lang="en-US" sz="1400" b="1">
                <a:ea typeface="+mn-lt"/>
                <a:cs typeface="+mn-lt"/>
              </a:rPr>
              <a:t>Strategic Insights and Investment Implications</a:t>
            </a:r>
            <a:endParaRPr lang="en-US" sz="1400" b="1"/>
          </a:p>
          <a:p>
            <a:pPr lvl="1">
              <a:buFont typeface="Wingdings"/>
              <a:buChar char="Ø"/>
            </a:pPr>
            <a:r>
              <a:rPr lang="en-US" sz="1400" b="1">
                <a:ea typeface="+mn-lt"/>
                <a:cs typeface="+mn-lt"/>
              </a:rPr>
              <a:t>What the data means for future growth, category innovation, and market entry.</a:t>
            </a:r>
            <a:endParaRPr lang="en-US" sz="1400" b="1"/>
          </a:p>
          <a:p>
            <a:pPr>
              <a:buFont typeface="Wingdings"/>
              <a:buChar char="Ø"/>
            </a:pPr>
            <a:endParaRPr lang="en-US" sz="1400" b="1" dirty="0"/>
          </a:p>
        </p:txBody>
      </p:sp>
    </p:spTree>
    <p:extLst>
      <p:ext uri="{BB962C8B-B14F-4D97-AF65-F5344CB8AC3E}">
        <p14:creationId xmlns:p14="http://schemas.microsoft.com/office/powerpoint/2010/main" val="403250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E96A91-1631-1D6C-FF50-C75B65DE6B12}"/>
              </a:ext>
            </a:extLst>
          </p:cNvPr>
          <p:cNvSpPr>
            <a:spLocks noGrp="1"/>
          </p:cNvSpPr>
          <p:nvPr>
            <p:ph type="title"/>
          </p:nvPr>
        </p:nvSpPr>
        <p:spPr>
          <a:xfrm>
            <a:off x="762000" y="1138265"/>
            <a:ext cx="5791199" cy="1401183"/>
          </a:xfrm>
        </p:spPr>
        <p:txBody>
          <a:bodyPr vert="horz" lIns="91440" tIns="45720" rIns="91440" bIns="45720" rtlCol="0" anchor="t">
            <a:normAutofit/>
          </a:bodyPr>
          <a:lstStyle/>
          <a:p>
            <a:r>
              <a:rPr lang="en-US" kern="1200">
                <a:solidFill>
                  <a:schemeClr val="tx1"/>
                </a:solidFill>
                <a:latin typeface="+mj-lt"/>
                <a:ea typeface="+mj-ea"/>
                <a:cs typeface="+mj-cs"/>
              </a:rPr>
              <a:t>Introduction</a:t>
            </a:r>
          </a:p>
        </p:txBody>
      </p:sp>
      <p:cxnSp>
        <p:nvCxnSpPr>
          <p:cNvPr id="22" name="Straight Connector 21">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BC5C0AB1-C3E0-9A6E-F18F-2ACAEB29BFF3}"/>
              </a:ext>
            </a:extLst>
          </p:cNvPr>
          <p:cNvSpPr>
            <a:spLocks noGrp="1"/>
          </p:cNvSpPr>
          <p:nvPr>
            <p:ph sz="quarter" idx="14"/>
          </p:nvPr>
        </p:nvSpPr>
        <p:spPr>
          <a:xfrm>
            <a:off x="762000" y="2551176"/>
            <a:ext cx="5791199" cy="3602935"/>
          </a:xfrm>
        </p:spPr>
        <p:txBody>
          <a:bodyPr vert="horz" lIns="91440" tIns="45720" rIns="91440" bIns="45720" rtlCol="0">
            <a:normAutofit/>
          </a:bodyPr>
          <a:lstStyle/>
          <a:p>
            <a:pPr indent="-228600">
              <a:lnSpc>
                <a:spcPct val="90000"/>
              </a:lnSpc>
              <a:buFont typeface="Arial" panose="020B0604020202020204" pitchFamily="34" charset="0"/>
              <a:buChar char="•"/>
            </a:pPr>
            <a:r>
              <a:rPr lang="en-US" sz="1900"/>
              <a:t>The beauty and personal care (BPC) industry has experienced rapid global expansion over the past decade, driven by rising disposable incomes, demographic shifts, and evolving consumer preferences. Understanding how economic indicators—particularly GDP per capita correlate with BPC spending can offer valuable insights for multinational firms, policymakers, and investors. This paper presents a multi‐method analysis combining descriptive statistics, time‐series forecasting, clustering, and growth‐stage classification to compare BPC spending dynamics in five representative economies.</a:t>
            </a:r>
          </a:p>
        </p:txBody>
      </p:sp>
      <p:sp>
        <p:nvSpPr>
          <p:cNvPr id="24" name="Rectangle 23">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group of people with different skin shades&#10;&#10;AI-generated content may be incorrect.">
            <a:extLst>
              <a:ext uri="{FF2B5EF4-FFF2-40B4-BE49-F238E27FC236}">
                <a16:creationId xmlns:a16="http://schemas.microsoft.com/office/drawing/2014/main" id="{ACC1B38D-1775-E3D3-01BC-E46CB957057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4281" r="4281"/>
          <a:stretch>
            <a:fillRect/>
          </a:stretch>
        </p:blipFill>
        <p:spPr>
          <a:xfrm>
            <a:off x="7748295" y="871526"/>
            <a:ext cx="3728088" cy="5096495"/>
          </a:xfrm>
          <a:prstGeom prst="rect">
            <a:avLst/>
          </a:prstGeom>
        </p:spPr>
      </p:pic>
      <p:sp>
        <p:nvSpPr>
          <p:cNvPr id="2" name="TextBox 1">
            <a:extLst>
              <a:ext uri="{FF2B5EF4-FFF2-40B4-BE49-F238E27FC236}">
                <a16:creationId xmlns:a16="http://schemas.microsoft.com/office/drawing/2014/main" id="{10955FA3-9042-443C-7F66-2727DCAA5E11}"/>
              </a:ext>
            </a:extLst>
          </p:cNvPr>
          <p:cNvSpPr txBox="1"/>
          <p:nvPr/>
        </p:nvSpPr>
        <p:spPr>
          <a:xfrm>
            <a:off x="7748588" y="5967413"/>
            <a:ext cx="3727450" cy="317500"/>
          </a:xfrm>
          <a:prstGeom prst="rect">
            <a:avLst/>
          </a:prstGeom>
        </p:spPr>
        <p:txBody>
          <a:bodyPr>
            <a:normAutofit fontScale="62500" lnSpcReduction="20000"/>
          </a:bodyPr>
          <a:lstStyle/>
          <a:p>
            <a:r>
              <a:rPr lang="en-US"/>
              <a:t>ThePhoto by PhotoAuthor is licensed under CCYYSA.</a:t>
            </a:r>
          </a:p>
        </p:txBody>
      </p:sp>
    </p:spTree>
    <p:extLst>
      <p:ext uri="{BB962C8B-B14F-4D97-AF65-F5344CB8AC3E}">
        <p14:creationId xmlns:p14="http://schemas.microsoft.com/office/powerpoint/2010/main" val="390127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with curly hair and quote&#10;&#10;AI-generated content may be incorrect.">
            <a:extLst>
              <a:ext uri="{FF2B5EF4-FFF2-40B4-BE49-F238E27FC236}">
                <a16:creationId xmlns:a16="http://schemas.microsoft.com/office/drawing/2014/main" id="{D96220D2-E414-5DCE-8F30-3B1727E7F81B}"/>
              </a:ext>
            </a:extLst>
          </p:cNvPr>
          <p:cNvPicPr>
            <a:picLocks noChangeAspect="1"/>
          </p:cNvPicPr>
          <p:nvPr/>
        </p:nvPicPr>
        <p:blipFill>
          <a:blip r:embed="rId2"/>
          <a:srcRect l="-52" t="161" r="-121" b="6062"/>
          <a:stretch>
            <a:fillRect/>
          </a:stretch>
        </p:blipFill>
        <p:spPr>
          <a:xfrm>
            <a:off x="2300514" y="1756078"/>
            <a:ext cx="7590990" cy="334458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32722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8CD1A-A44D-FA23-DF86-D3824717413F}"/>
              </a:ext>
            </a:extLst>
          </p:cNvPr>
          <p:cNvSpPr>
            <a:spLocks noGrp="1"/>
          </p:cNvSpPr>
          <p:nvPr>
            <p:ph type="body" idx="1"/>
          </p:nvPr>
        </p:nvSpPr>
        <p:spPr>
          <a:xfrm>
            <a:off x="232699" y="285250"/>
            <a:ext cx="11503572" cy="589315"/>
          </a:xfrm>
        </p:spPr>
        <p:txBody>
          <a:bodyPr vert="horz" lIns="91440" tIns="45720" rIns="91440" bIns="45720" rtlCol="0" anchor="t">
            <a:noAutofit/>
          </a:bodyPr>
          <a:lstStyle/>
          <a:p>
            <a:r>
              <a:rPr lang="en-US" b="1" dirty="0">
                <a:ea typeface="+mn-lt"/>
                <a:cs typeface="+mn-lt"/>
              </a:rPr>
              <a:t>Does Beauty Consumption Scale with Income? Cross-Market Evidence</a:t>
            </a:r>
            <a:endParaRPr lang="en-US" b="1"/>
          </a:p>
        </p:txBody>
      </p:sp>
      <p:pic>
        <p:nvPicPr>
          <p:cNvPr id="6" name="Picture 5" descr="A screenshot of a graph&#10;&#10;AI-generated content may be incorrect.">
            <a:extLst>
              <a:ext uri="{FF2B5EF4-FFF2-40B4-BE49-F238E27FC236}">
                <a16:creationId xmlns:a16="http://schemas.microsoft.com/office/drawing/2014/main" id="{56ED39C2-211B-090E-9A81-20FF23B4B1F8}"/>
              </a:ext>
            </a:extLst>
          </p:cNvPr>
          <p:cNvPicPr>
            <a:picLocks noChangeAspect="1"/>
          </p:cNvPicPr>
          <p:nvPr/>
        </p:nvPicPr>
        <p:blipFill>
          <a:blip r:embed="rId2"/>
          <a:stretch>
            <a:fillRect/>
          </a:stretch>
        </p:blipFill>
        <p:spPr>
          <a:xfrm>
            <a:off x="0" y="870733"/>
            <a:ext cx="12191999" cy="5563227"/>
          </a:xfrm>
          <a:prstGeom prst="rect">
            <a:avLst/>
          </a:prstGeom>
        </p:spPr>
      </p:pic>
      <p:sp>
        <p:nvSpPr>
          <p:cNvPr id="7" name="TextBox 6">
            <a:extLst>
              <a:ext uri="{FF2B5EF4-FFF2-40B4-BE49-F238E27FC236}">
                <a16:creationId xmlns:a16="http://schemas.microsoft.com/office/drawing/2014/main" id="{12E7AAEA-BEEA-A7E1-24E1-23B4E62125AB}"/>
              </a:ext>
            </a:extLst>
          </p:cNvPr>
          <p:cNvSpPr txBox="1"/>
          <p:nvPr/>
        </p:nvSpPr>
        <p:spPr>
          <a:xfrm>
            <a:off x="2477814" y="6511159"/>
            <a:ext cx="92596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fkGroteskNeue"/>
              </a:rPr>
              <a:t>DB1 Link : </a:t>
            </a:r>
            <a:r>
              <a:rPr lang="en-US" sz="1200" dirty="0">
                <a:ea typeface="+mn-lt"/>
                <a:cs typeface="+mn-lt"/>
                <a:hlinkClick r:id="rId3"/>
              </a:rPr>
              <a:t>https://public.tableau.com/app/profile/nush.h/viz/SkincareIndustryAnalysis/Dashboard1</a:t>
            </a:r>
            <a:endParaRPr lang="en-US" sz="1200">
              <a:latin typeface="fkGroteskNeue"/>
              <a:ea typeface="+mn-lt"/>
              <a:cs typeface="+mn-lt"/>
            </a:endParaRPr>
          </a:p>
          <a:p>
            <a:endParaRPr lang="en-US" sz="1200" dirty="0">
              <a:latin typeface="Neue Haas Grotesk Text Pro"/>
            </a:endParaRPr>
          </a:p>
        </p:txBody>
      </p:sp>
    </p:spTree>
    <p:extLst>
      <p:ext uri="{BB962C8B-B14F-4D97-AF65-F5344CB8AC3E}">
        <p14:creationId xmlns:p14="http://schemas.microsoft.com/office/powerpoint/2010/main" val="1284621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0E1-014E-2F32-5FE0-025C27322ADF}"/>
              </a:ext>
            </a:extLst>
          </p:cNvPr>
          <p:cNvSpPr>
            <a:spLocks noGrp="1"/>
          </p:cNvSpPr>
          <p:nvPr>
            <p:ph type="title"/>
          </p:nvPr>
        </p:nvSpPr>
        <p:spPr/>
        <p:txBody>
          <a:bodyPr/>
          <a:lstStyle/>
          <a:p>
            <a:r>
              <a:rPr lang="en-US" dirty="0">
                <a:ea typeface="+mj-lt"/>
                <a:cs typeface="+mj-lt"/>
              </a:rPr>
              <a:t>Global BPC Spending</a:t>
            </a:r>
            <a:endParaRPr lang="en-US" dirty="0"/>
          </a:p>
        </p:txBody>
      </p:sp>
      <p:sp>
        <p:nvSpPr>
          <p:cNvPr id="3" name="Content Placeholder 2">
            <a:extLst>
              <a:ext uri="{FF2B5EF4-FFF2-40B4-BE49-F238E27FC236}">
                <a16:creationId xmlns:a16="http://schemas.microsoft.com/office/drawing/2014/main" id="{A36B70B6-B9DD-8293-E045-C9E0BE21FEB2}"/>
              </a:ext>
            </a:extLst>
          </p:cNvPr>
          <p:cNvSpPr>
            <a:spLocks noGrp="1"/>
          </p:cNvSpPr>
          <p:nvPr>
            <p:ph sz="quarter" idx="13"/>
          </p:nvPr>
        </p:nvSpPr>
        <p:spPr>
          <a:xfrm>
            <a:off x="4463324" y="640080"/>
            <a:ext cx="6930100" cy="5724144"/>
          </a:xfrm>
        </p:spPr>
        <p:txBody>
          <a:bodyPr vert="horz" lIns="91440" tIns="45720" rIns="91440" bIns="45720" rtlCol="0" anchor="t">
            <a:normAutofit fontScale="92500" lnSpcReduction="20000"/>
          </a:bodyPr>
          <a:lstStyle/>
          <a:p>
            <a:pPr>
              <a:buFont typeface="Arial"/>
              <a:buChar char="•"/>
            </a:pPr>
            <a:r>
              <a:rPr lang="en-US">
                <a:latin typeface="Segoe UI"/>
                <a:ea typeface="+mn-lt"/>
                <a:cs typeface="+mn-lt"/>
              </a:rPr>
              <a:t>KPIs show GDP per capita, BPC market size, and BPC per capita by country (2011–2024).</a:t>
            </a:r>
            <a:endParaRPr lang="en-US">
              <a:latin typeface="Segoe UI"/>
              <a:cs typeface="Segoe UI"/>
            </a:endParaRPr>
          </a:p>
          <a:p>
            <a:pPr>
              <a:buFont typeface="Arial"/>
              <a:buChar char="•"/>
            </a:pPr>
            <a:r>
              <a:rPr lang="en-US">
                <a:latin typeface="Segoe UI"/>
                <a:ea typeface="+mn-lt"/>
                <a:cs typeface="+mn-lt"/>
              </a:rPr>
              <a:t>Chose 2011 as the start year since India’s BPC industry began expanding then.</a:t>
            </a:r>
            <a:endParaRPr lang="en-US">
              <a:latin typeface="Segoe UI"/>
              <a:cs typeface="Segoe UI"/>
            </a:endParaRPr>
          </a:p>
          <a:p>
            <a:pPr>
              <a:buFont typeface="Arial"/>
              <a:buChar char="•"/>
            </a:pPr>
            <a:r>
              <a:rPr lang="en-US">
                <a:latin typeface="Segoe UI"/>
                <a:ea typeface="+mn-lt"/>
                <a:cs typeface="+mn-lt"/>
              </a:rPr>
              <a:t>GDP per capita rose post-2014, aligning with a sharp BPC boom in 2015–2016.</a:t>
            </a:r>
            <a:endParaRPr lang="en-US">
              <a:latin typeface="Segoe UI"/>
              <a:cs typeface="Segoe UI"/>
            </a:endParaRPr>
          </a:p>
          <a:p>
            <a:pPr>
              <a:buFont typeface="Arial"/>
              <a:buChar char="•"/>
            </a:pPr>
            <a:r>
              <a:rPr lang="en-US">
                <a:latin typeface="Segoe UI"/>
                <a:ea typeface="+mn-lt"/>
                <a:cs typeface="+mn-lt"/>
              </a:rPr>
              <a:t>Country comparison via bar chart + geo view highlights India’s position globally.</a:t>
            </a:r>
            <a:endParaRPr lang="en-US">
              <a:latin typeface="Segoe UI"/>
              <a:cs typeface="Segoe UI"/>
            </a:endParaRPr>
          </a:p>
          <a:p>
            <a:pPr>
              <a:buFont typeface="Arial"/>
              <a:buChar char="•"/>
            </a:pPr>
            <a:r>
              <a:rPr lang="en-US">
                <a:latin typeface="Segoe UI"/>
                <a:ea typeface="+mn-lt"/>
                <a:cs typeface="+mn-lt"/>
              </a:rPr>
              <a:t>Growth rate table shows a –12% dip in 2018 (due to GST, demonetization) and +76% spike in 2023 (due to local brands &amp; social media).</a:t>
            </a:r>
            <a:endParaRPr lang="en-US">
              <a:latin typeface="Segoe UI"/>
              <a:cs typeface="Segoe UI"/>
            </a:endParaRPr>
          </a:p>
          <a:p>
            <a:pPr>
              <a:buFont typeface="Arial"/>
              <a:buChar char="•"/>
            </a:pPr>
            <a:r>
              <a:rPr lang="en-US">
                <a:latin typeface="Segoe UI"/>
                <a:ea typeface="+mn-lt"/>
                <a:cs typeface="+mn-lt"/>
              </a:rPr>
              <a:t>India’s BPC market = $28B in 2024, but only ~$19 per person vs Korea’s $318—shows huge untapped potential.</a:t>
            </a:r>
            <a:endParaRPr lang="en-US">
              <a:latin typeface="Segoe UI"/>
              <a:cs typeface="Segoe UI"/>
            </a:endParaRPr>
          </a:p>
          <a:p>
            <a:pPr>
              <a:buFont typeface="Arial"/>
              <a:buChar char="•"/>
            </a:pPr>
            <a:r>
              <a:rPr lang="en-US">
                <a:latin typeface="Segoe UI"/>
                <a:ea typeface="+mn-lt"/>
                <a:cs typeface="+mn-lt"/>
              </a:rPr>
              <a:t>Bubble chart compares GDP vs BPC spending per capita—India underperforms, signaling growth opportunity.</a:t>
            </a:r>
            <a:endParaRPr lang="en-US">
              <a:latin typeface="Segoe UI"/>
              <a:cs typeface="Segoe UI"/>
            </a:endParaRPr>
          </a:p>
          <a:p>
            <a:pPr>
              <a:buFont typeface="Arial"/>
              <a:buChar char="•"/>
            </a:pPr>
            <a:r>
              <a:rPr lang="en-US">
                <a:latin typeface="Segoe UI"/>
                <a:ea typeface="+mn-lt"/>
                <a:cs typeface="+mn-lt"/>
              </a:rPr>
              <a:t>Overall, visuals reveal spending gaps, emerging trends, and future market potential for India’s BPC industry.</a:t>
            </a:r>
            <a:endParaRPr lang="en-US">
              <a:latin typeface="Segoe UI"/>
              <a:cs typeface="Segoe UI"/>
            </a:endParaRPr>
          </a:p>
          <a:p>
            <a:pPr marL="0" indent="0">
              <a:buNone/>
            </a:pPr>
            <a:endParaRPr lang="en-US" sz="1800" b="1" dirty="0">
              <a:latin typeface="Segoe UI"/>
              <a:cs typeface="Segoe UI"/>
            </a:endParaRPr>
          </a:p>
        </p:txBody>
      </p:sp>
    </p:spTree>
    <p:extLst>
      <p:ext uri="{BB962C8B-B14F-4D97-AF65-F5344CB8AC3E}">
        <p14:creationId xmlns:p14="http://schemas.microsoft.com/office/powerpoint/2010/main" val="18792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6BE20-BEDA-415A-8BDB-FA263B67C2B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13EBD13-9ABD-DE0B-F0E2-80EA81870BB2}"/>
              </a:ext>
            </a:extLst>
          </p:cNvPr>
          <p:cNvSpPr>
            <a:spLocks noGrp="1"/>
          </p:cNvSpPr>
          <p:nvPr>
            <p:ph type="body" idx="1"/>
          </p:nvPr>
        </p:nvSpPr>
        <p:spPr>
          <a:xfrm>
            <a:off x="232699" y="285250"/>
            <a:ext cx="11503572" cy="589315"/>
          </a:xfrm>
        </p:spPr>
        <p:txBody>
          <a:bodyPr vert="horz" lIns="91440" tIns="45720" rIns="91440" bIns="45720" rtlCol="0" anchor="t">
            <a:noAutofit/>
          </a:bodyPr>
          <a:lstStyle/>
          <a:p>
            <a:r>
              <a:rPr lang="en-US" b="1" dirty="0">
                <a:ea typeface="+mn-lt"/>
                <a:cs typeface="+mn-lt"/>
              </a:rPr>
              <a:t>Does Beauty Consumption Scale with Income? Cross-Market Evidence</a:t>
            </a:r>
            <a:endParaRPr lang="en-US" b="1"/>
          </a:p>
        </p:txBody>
      </p:sp>
      <p:pic>
        <p:nvPicPr>
          <p:cNvPr id="2" name="Picture 1" descr="A screenshot of a graph&#10;&#10;AI-generated content may be incorrect.">
            <a:extLst>
              <a:ext uri="{FF2B5EF4-FFF2-40B4-BE49-F238E27FC236}">
                <a16:creationId xmlns:a16="http://schemas.microsoft.com/office/drawing/2014/main" id="{00268507-F791-9F89-B2AB-C540FDF37891}"/>
              </a:ext>
            </a:extLst>
          </p:cNvPr>
          <p:cNvPicPr>
            <a:picLocks noChangeAspect="1"/>
          </p:cNvPicPr>
          <p:nvPr/>
        </p:nvPicPr>
        <p:blipFill>
          <a:blip r:embed="rId2"/>
          <a:stretch>
            <a:fillRect/>
          </a:stretch>
        </p:blipFill>
        <p:spPr>
          <a:xfrm>
            <a:off x="0" y="983756"/>
            <a:ext cx="12192000" cy="5153247"/>
          </a:xfrm>
          <a:prstGeom prst="rect">
            <a:avLst/>
          </a:prstGeom>
        </p:spPr>
      </p:pic>
      <p:sp>
        <p:nvSpPr>
          <p:cNvPr id="4" name="TextBox 3">
            <a:extLst>
              <a:ext uri="{FF2B5EF4-FFF2-40B4-BE49-F238E27FC236}">
                <a16:creationId xmlns:a16="http://schemas.microsoft.com/office/drawing/2014/main" id="{87172A8B-C5FE-8550-3EDC-2FFC384AF214}"/>
              </a:ext>
            </a:extLst>
          </p:cNvPr>
          <p:cNvSpPr txBox="1"/>
          <p:nvPr/>
        </p:nvSpPr>
        <p:spPr>
          <a:xfrm>
            <a:off x="1558159" y="6340366"/>
            <a:ext cx="97457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DB2 Link : </a:t>
            </a:r>
            <a:r>
              <a:rPr lang="en-US" sz="1600" dirty="0">
                <a:ea typeface="+mn-lt"/>
                <a:cs typeface="+mn-lt"/>
                <a:hlinkClick r:id="rId3"/>
              </a:rPr>
              <a:t>https://public.tableau.com/app/profile/nush.h/viz/SkincareIndustry/Dashboard1#2</a:t>
            </a:r>
            <a:endParaRPr lang="en-US" sz="1600" dirty="0">
              <a:ea typeface="+mn-lt"/>
              <a:cs typeface="+mn-lt"/>
            </a:endParaRPr>
          </a:p>
          <a:p>
            <a:endParaRPr lang="en-US" sz="1600" dirty="0"/>
          </a:p>
        </p:txBody>
      </p:sp>
    </p:spTree>
    <p:extLst>
      <p:ext uri="{BB962C8B-B14F-4D97-AF65-F5344CB8AC3E}">
        <p14:creationId xmlns:p14="http://schemas.microsoft.com/office/powerpoint/2010/main" val="347007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D0F3-25B2-6855-2D97-F6C6EB0B7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930DA-5C3E-0460-DF39-35094AA2FBCE}"/>
              </a:ext>
            </a:extLst>
          </p:cNvPr>
          <p:cNvSpPr>
            <a:spLocks noGrp="1"/>
          </p:cNvSpPr>
          <p:nvPr>
            <p:ph type="title"/>
          </p:nvPr>
        </p:nvSpPr>
        <p:spPr/>
        <p:txBody>
          <a:bodyPr/>
          <a:lstStyle/>
          <a:p>
            <a:r>
              <a:rPr lang="en-US" sz="2800" b="1" dirty="0"/>
              <a:t> Asia’s Beauty Market Shift</a:t>
            </a:r>
            <a:endParaRPr lang="en-US" sz="2800">
              <a:solidFill>
                <a:srgbClr val="000000"/>
              </a:solidFill>
            </a:endParaRPr>
          </a:p>
          <a:p>
            <a:endParaRPr lang="en-US" sz="2800" dirty="0"/>
          </a:p>
        </p:txBody>
      </p:sp>
      <p:sp>
        <p:nvSpPr>
          <p:cNvPr id="3" name="Content Placeholder 2">
            <a:extLst>
              <a:ext uri="{FF2B5EF4-FFF2-40B4-BE49-F238E27FC236}">
                <a16:creationId xmlns:a16="http://schemas.microsoft.com/office/drawing/2014/main" id="{074E968B-D85E-512D-7C75-FDE2AAE4E016}"/>
              </a:ext>
            </a:extLst>
          </p:cNvPr>
          <p:cNvSpPr>
            <a:spLocks noGrp="1"/>
          </p:cNvSpPr>
          <p:nvPr>
            <p:ph sz="quarter" idx="13"/>
          </p:nvPr>
        </p:nvSpPr>
        <p:spPr/>
        <p:txBody>
          <a:bodyPr vert="horz" lIns="91440" tIns="45720" rIns="91440" bIns="45720" rtlCol="0" anchor="t">
            <a:normAutofit fontScale="92500" lnSpcReduction="10000"/>
          </a:bodyPr>
          <a:lstStyle/>
          <a:p>
            <a:pPr>
              <a:buFont typeface="Arial"/>
              <a:buChar char="•"/>
            </a:pPr>
            <a:r>
              <a:rPr lang="en-US" b="1">
                <a:ea typeface="+mn-lt"/>
                <a:cs typeface="+mn-lt"/>
              </a:rPr>
              <a:t>China</a:t>
            </a:r>
            <a:r>
              <a:rPr lang="en-US">
                <a:ea typeface="+mn-lt"/>
                <a:cs typeface="+mn-lt"/>
              </a:rPr>
              <a:t> dominate Asia’s BPC market — with India </a:t>
            </a:r>
            <a:r>
              <a:rPr lang="en-US" sz="1800">
                <a:ea typeface="+mn-lt"/>
                <a:cs typeface="+mn-lt"/>
              </a:rPr>
              <a:t>as a </a:t>
            </a:r>
            <a:r>
              <a:rPr lang="en-US">
                <a:ea typeface="+mn-lt"/>
                <a:cs typeface="+mn-lt"/>
              </a:rPr>
              <a:t>fast-emerging growth engine</a:t>
            </a:r>
            <a:endParaRPr lang="en-US"/>
          </a:p>
          <a:p>
            <a:pPr>
              <a:buFont typeface="Arial"/>
              <a:buChar char="•"/>
            </a:pPr>
            <a:r>
              <a:rPr lang="en-US" b="1">
                <a:ea typeface="+mn-lt"/>
                <a:cs typeface="+mn-lt"/>
              </a:rPr>
              <a:t>Women lead skincare usage</a:t>
            </a:r>
            <a:r>
              <a:rPr lang="en-US" sz="1800">
                <a:ea typeface="+mn-lt"/>
                <a:cs typeface="+mn-lt"/>
              </a:rPr>
              <a:t>, </a:t>
            </a:r>
            <a:r>
              <a:rPr lang="en-US">
                <a:ea typeface="+mn-lt"/>
                <a:cs typeface="+mn-lt"/>
              </a:rPr>
              <a:t>but </a:t>
            </a:r>
            <a:r>
              <a:rPr lang="en-US" b="1">
                <a:ea typeface="+mn-lt"/>
                <a:cs typeface="+mn-lt"/>
              </a:rPr>
              <a:t>men show rising interest</a:t>
            </a:r>
            <a:r>
              <a:rPr lang="en-US">
                <a:ea typeface="+mn-lt"/>
                <a:cs typeface="+mn-lt"/>
              </a:rPr>
              <a:t> — opening new product segments</a:t>
            </a:r>
            <a:endParaRPr lang="en-US"/>
          </a:p>
          <a:p>
            <a:pPr>
              <a:buFont typeface="Arial"/>
              <a:buChar char="•"/>
            </a:pPr>
            <a:r>
              <a:rPr lang="en-US">
                <a:ea typeface="+mn-lt"/>
                <a:cs typeface="+mn-lt"/>
              </a:rPr>
              <a:t>Despite cultural roots</a:t>
            </a:r>
            <a:r>
              <a:rPr lang="en-US" sz="1800">
                <a:ea typeface="+mn-lt"/>
                <a:cs typeface="+mn-lt"/>
              </a:rPr>
              <a:t>, </a:t>
            </a:r>
            <a:r>
              <a:rPr lang="en-US" b="1">
                <a:ea typeface="+mn-lt"/>
                <a:cs typeface="+mn-lt"/>
              </a:rPr>
              <a:t>lab-made skincare leads in India</a:t>
            </a:r>
            <a:r>
              <a:rPr lang="en-US">
                <a:ea typeface="+mn-lt"/>
                <a:cs typeface="+mn-lt"/>
              </a:rPr>
              <a:t> (~66%) — but demand for </a:t>
            </a:r>
            <a:r>
              <a:rPr lang="en-US" b="1">
                <a:ea typeface="+mn-lt"/>
                <a:cs typeface="+mn-lt"/>
              </a:rPr>
              <a:t>natural/organic</a:t>
            </a:r>
            <a:r>
              <a:rPr lang="en-US">
                <a:ea typeface="+mn-lt"/>
                <a:cs typeface="+mn-lt"/>
              </a:rPr>
              <a:t> is growing</a:t>
            </a:r>
            <a:endParaRPr lang="en-US"/>
          </a:p>
          <a:p>
            <a:pPr>
              <a:buFont typeface="Arial"/>
              <a:buChar char="•"/>
            </a:pPr>
            <a:r>
              <a:rPr lang="en-US" b="1">
                <a:ea typeface="+mn-lt"/>
                <a:cs typeface="+mn-lt"/>
              </a:rPr>
              <a:t>Korean brands drive innovation</a:t>
            </a:r>
            <a:r>
              <a:rPr lang="en-US">
                <a:ea typeface="+mn-lt"/>
                <a:cs typeface="+mn-lt"/>
              </a:rPr>
              <a:t> in advanced skincare; </a:t>
            </a:r>
            <a:r>
              <a:rPr lang="en-US" b="1">
                <a:ea typeface="+mn-lt"/>
                <a:cs typeface="+mn-lt"/>
              </a:rPr>
              <a:t>Indian brands hold ground in basics</a:t>
            </a:r>
            <a:endParaRPr lang="en-US"/>
          </a:p>
          <a:p>
            <a:pPr>
              <a:buFont typeface="Arial"/>
              <a:buChar char="•"/>
            </a:pPr>
            <a:r>
              <a:rPr lang="en-US">
                <a:ea typeface="+mn-lt"/>
                <a:cs typeface="+mn-lt"/>
              </a:rPr>
              <a:t>Major whitespace for India in:</a:t>
            </a:r>
            <a:endParaRPr lang="en-US"/>
          </a:p>
          <a:p>
            <a:pPr marL="742950" lvl="1" indent="-285750">
              <a:buFont typeface="Arial"/>
              <a:buChar char="•"/>
            </a:pPr>
            <a:r>
              <a:rPr lang="en-US" sz="1800" b="1">
                <a:ea typeface="+mn-lt"/>
                <a:cs typeface="+mn-lt"/>
              </a:rPr>
              <a:t>Premiumization</a:t>
            </a:r>
            <a:endParaRPr lang="en-US"/>
          </a:p>
          <a:p>
            <a:pPr marL="742950" lvl="1" indent="-285750">
              <a:buFont typeface="Arial"/>
              <a:buChar char="•"/>
            </a:pPr>
            <a:r>
              <a:rPr lang="en-US" sz="1800" b="1">
                <a:ea typeface="+mn-lt"/>
                <a:cs typeface="+mn-lt"/>
              </a:rPr>
              <a:t>Male grooming products</a:t>
            </a:r>
            <a:endParaRPr lang="en-US"/>
          </a:p>
          <a:p>
            <a:pPr marL="742950" lvl="1" indent="-285750">
              <a:buFont typeface="Arial"/>
              <a:buChar char="•"/>
            </a:pPr>
            <a:r>
              <a:rPr lang="en-US" sz="1800" b="1">
                <a:ea typeface="+mn-lt"/>
                <a:cs typeface="+mn-lt"/>
              </a:rPr>
              <a:t>Hybrid science + heritage skincare</a:t>
            </a:r>
            <a:endParaRPr lang="en-US"/>
          </a:p>
          <a:p>
            <a:pPr lvl="1" indent="0">
              <a:buNone/>
            </a:pPr>
            <a:r>
              <a:rPr lang="en-US" sz="1800">
                <a:ea typeface="+mn-lt"/>
                <a:cs typeface="+mn-lt"/>
              </a:rPr>
              <a:t>📈 India is at a turning point — with rising income, evolving preferences &amp; global influence converging.</a:t>
            </a:r>
            <a:br>
              <a:rPr lang="en-US" sz="1800" dirty="0">
                <a:ea typeface="+mn-lt"/>
                <a:cs typeface="+mn-lt"/>
              </a:rPr>
            </a:br>
            <a:r>
              <a:rPr lang="en-US" sz="1800">
                <a:ea typeface="+mn-lt"/>
                <a:cs typeface="+mn-lt"/>
              </a:rPr>
              <a:t> </a:t>
            </a:r>
            <a:r>
              <a:rPr lang="en-US" sz="1800" b="1">
                <a:ea typeface="+mn-lt"/>
                <a:cs typeface="+mn-lt"/>
              </a:rPr>
              <a:t>Now is the moment to innovate and scale.</a:t>
            </a:r>
            <a:endParaRPr lang="en-US" b="1">
              <a:ea typeface="+mn-lt"/>
              <a:cs typeface="+mn-lt"/>
            </a:endParaRPr>
          </a:p>
          <a:p>
            <a:pPr marL="0" indent="0">
              <a:buNone/>
            </a:pPr>
            <a:endParaRPr lang="en-US" sz="1800" b="1" dirty="0"/>
          </a:p>
        </p:txBody>
      </p:sp>
    </p:spTree>
    <p:extLst>
      <p:ext uri="{BB962C8B-B14F-4D97-AF65-F5344CB8AC3E}">
        <p14:creationId xmlns:p14="http://schemas.microsoft.com/office/powerpoint/2010/main" val="770666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BD2400-94AD-31F6-37F1-0D93921947FB}"/>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BDA04622-0855-DB55-F2A7-90AB14D13C20}"/>
              </a:ext>
            </a:extLst>
          </p:cNvPr>
          <p:cNvPicPr>
            <a:picLocks noGrp="1" noChangeAspect="1"/>
          </p:cNvPicPr>
          <p:nvPr>
            <p:ph idx="1"/>
          </p:nvPr>
        </p:nvPicPr>
        <p:blipFill>
          <a:blip r:embed="rId2"/>
          <a:srcRect t="6267"/>
          <a:stretch>
            <a:fillRect/>
          </a:stretch>
        </p:blipFill>
        <p:spPr>
          <a:xfrm>
            <a:off x="811843" y="785648"/>
            <a:ext cx="10568314" cy="5943600"/>
          </a:xfrm>
          <a:prstGeom prst="rect">
            <a:avLst/>
          </a:prstGeom>
        </p:spPr>
      </p:pic>
      <p:sp>
        <p:nvSpPr>
          <p:cNvPr id="2" name="TextBox 1">
            <a:extLst>
              <a:ext uri="{FF2B5EF4-FFF2-40B4-BE49-F238E27FC236}">
                <a16:creationId xmlns:a16="http://schemas.microsoft.com/office/drawing/2014/main" id="{C2E54513-C6DB-61A4-1A1B-0F23E529F865}"/>
              </a:ext>
            </a:extLst>
          </p:cNvPr>
          <p:cNvSpPr txBox="1"/>
          <p:nvPr/>
        </p:nvSpPr>
        <p:spPr>
          <a:xfrm>
            <a:off x="2109952" y="139263"/>
            <a:ext cx="7433440" cy="369332"/>
          </a:xfrm>
          <a:prstGeom prst="rect">
            <a:avLst/>
          </a:prstGeom>
          <a:solidFill>
            <a:schemeClr val="bg2">
              <a:lumMod val="9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fkGroteskNeue"/>
              </a:rPr>
              <a:t>  BPC Market Compound Annual Growth Rate (2011–2024) by Country</a:t>
            </a:r>
            <a:endParaRPr lang="en-US" b="1" dirty="0"/>
          </a:p>
        </p:txBody>
      </p:sp>
    </p:spTree>
    <p:extLst>
      <p:ext uri="{BB962C8B-B14F-4D97-AF65-F5344CB8AC3E}">
        <p14:creationId xmlns:p14="http://schemas.microsoft.com/office/powerpoint/2010/main" val="1384372434"/>
      </p:ext>
    </p:extLst>
  </p:cSld>
  <p:clrMapOvr>
    <a:masterClrMapping/>
  </p:clrMapOvr>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D30E3E3-D30D-4D0C-B8BA-8E07411E62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B1CF90-4325-48B7-84B7-FA4137780E80}">
  <ds:schemaRefs>
    <ds:schemaRef ds:uri="http://schemas.microsoft.com/sharepoint/v3/contenttype/forms"/>
  </ds:schemaRefs>
</ds:datastoreItem>
</file>

<file path=customXml/itemProps3.xml><?xml version="1.0" encoding="utf-8"?>
<ds:datastoreItem xmlns:ds="http://schemas.openxmlformats.org/officeDocument/2006/customXml" ds:itemID="{122E5260-2832-4BCF-81AB-9742AA229F3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513</Words>
  <Application>Microsoft Office PowerPoint</Application>
  <PresentationFormat>Widescreen</PresentationFormat>
  <Paragraphs>75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DuneVTI</vt:lpstr>
      <vt:lpstr>Skincare Market Trends Across Economies</vt:lpstr>
      <vt:lpstr>Agenda</vt:lpstr>
      <vt:lpstr>Introduction</vt:lpstr>
      <vt:lpstr>PowerPoint Presentation</vt:lpstr>
      <vt:lpstr>PowerPoint Presentation</vt:lpstr>
      <vt:lpstr>Global BPC Spending</vt:lpstr>
      <vt:lpstr>PowerPoint Presentation</vt:lpstr>
      <vt:lpstr> Asia’s Beauty Market Shift </vt:lpstr>
      <vt:lpstr>PowerPoint Presentation</vt:lpstr>
      <vt:lpstr>Summary Table</vt:lpstr>
      <vt:lpstr>Is India’s BPC Market Really “Booming” by 2030?</vt:lpstr>
      <vt:lpstr>PowerPoint Presentation</vt:lpstr>
      <vt:lpstr>PowerPoint Presentation</vt:lpstr>
      <vt:lpstr>PowerPoint Presentation</vt:lpstr>
      <vt:lpstr>Conclusion </vt:lpstr>
      <vt:lpstr>Future Growth and 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412</cp:revision>
  <dcterms:created xsi:type="dcterms:W3CDTF">2025-08-06T08:57:33Z</dcterms:created>
  <dcterms:modified xsi:type="dcterms:W3CDTF">2025-08-07T09:38:53Z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